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Golos Text"/>
      <p:regular r:id="rId13"/>
      <p:bold r:id="rId14"/>
    </p:embeddedFont>
    <p:embeddedFont>
      <p:font typeface="Anaheim"/>
      <p:regular r:id="rId15"/>
      <p:bold r:id="rId16"/>
    </p:embeddedFont>
    <p:embeddedFont>
      <p:font typeface="Bebas Neue"/>
      <p:regular r:id="rId17"/>
    </p:embeddedFont>
    <p:embeddedFont>
      <p:font typeface="Albert Sans ExtraLight"/>
      <p:regular r:id="rId18"/>
      <p:bold r:id="rId19"/>
      <p:italic r:id="rId20"/>
      <p:boldItalic r:id="rId21"/>
    </p:embeddedFont>
    <p:embeddedFont>
      <p:font typeface="Epilogue"/>
      <p:regular r:id="rId22"/>
      <p:bold r:id="rId23"/>
      <p:italic r:id="rId24"/>
      <p:boldItalic r:id="rId25"/>
    </p:embeddedFont>
    <p:embeddedFont>
      <p:font typeface="Albert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0" roundtripDataSignature="AMtx7mhB4o41iE/c6GspBOgzfa5HbAvI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bertSansExtraLight-italic.fntdata"/><Relationship Id="rId22" Type="http://schemas.openxmlformats.org/officeDocument/2006/relationships/font" Target="fonts/Epilogue-regular.fntdata"/><Relationship Id="rId21" Type="http://schemas.openxmlformats.org/officeDocument/2006/relationships/font" Target="fonts/AlbertSansExtraLight-boldItalic.fntdata"/><Relationship Id="rId24" Type="http://schemas.openxmlformats.org/officeDocument/2006/relationships/font" Target="fonts/Epilogue-italic.fntdata"/><Relationship Id="rId23" Type="http://schemas.openxmlformats.org/officeDocument/2006/relationships/font" Target="fonts/Epilog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lbertSans-regular.fntdata"/><Relationship Id="rId25" Type="http://schemas.openxmlformats.org/officeDocument/2006/relationships/font" Target="fonts/Epilogue-boldItalic.fntdata"/><Relationship Id="rId28" Type="http://schemas.openxmlformats.org/officeDocument/2006/relationships/font" Target="fonts/AlbertSans-italic.fntdata"/><Relationship Id="rId27" Type="http://schemas.openxmlformats.org/officeDocument/2006/relationships/font" Target="fonts/Albert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lbert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GolosText-regular.fntdata"/><Relationship Id="rId12" Type="http://schemas.openxmlformats.org/officeDocument/2006/relationships/slide" Target="slides/slide7.xml"/><Relationship Id="rId15" Type="http://schemas.openxmlformats.org/officeDocument/2006/relationships/font" Target="fonts/Anaheim-regular.fntdata"/><Relationship Id="rId14" Type="http://schemas.openxmlformats.org/officeDocument/2006/relationships/font" Target="fonts/GolosText-bold.fntdata"/><Relationship Id="rId17" Type="http://schemas.openxmlformats.org/officeDocument/2006/relationships/font" Target="fonts/BebasNeue-regular.fntdata"/><Relationship Id="rId16" Type="http://schemas.openxmlformats.org/officeDocument/2006/relationships/font" Target="fonts/Anaheim-bold.fntdata"/><Relationship Id="rId19" Type="http://schemas.openxmlformats.org/officeDocument/2006/relationships/font" Target="fonts/AlbertSansExtraLight-bold.fntdata"/><Relationship Id="rId18" Type="http://schemas.openxmlformats.org/officeDocument/2006/relationships/font" Target="fonts/AlbertSansExtra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365009c0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fb365009c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fb365009c0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96d0d528c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396d0d528c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3396d0d528c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66c6d9e8c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466c6d9e8c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3466c6d9e8c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ae7c0c0e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35ae7c0c0e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35ae7c0c0e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de3143030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5de3143030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35de3143030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de3143030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5de3143030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35de3143030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de3143030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35de3143030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35de3143030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fb8feb2df7_1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"/>
            <a:ext cx="2182820" cy="109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fb8feb2df7_1_28"/>
          <p:cNvSpPr/>
          <p:nvPr/>
        </p:nvSpPr>
        <p:spPr>
          <a:xfrm rot="10800000">
            <a:off x="484549" y="2412888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8" name="Google Shape;18;g2fb8feb2df7_1_28"/>
          <p:cNvSpPr/>
          <p:nvPr/>
        </p:nvSpPr>
        <p:spPr>
          <a:xfrm rot="10800000">
            <a:off x="2182825" y="2760600"/>
            <a:ext cx="261900" cy="261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9" name="Google Shape;19;g2fb8feb2df7_1_28"/>
          <p:cNvSpPr/>
          <p:nvPr/>
        </p:nvSpPr>
        <p:spPr>
          <a:xfrm>
            <a:off x="-152400" y="-1249650"/>
            <a:ext cx="2395800" cy="2342700"/>
          </a:xfrm>
          <a:prstGeom prst="flowChartDelay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" name="Google Shape;20;g2fb8feb2df7_1_28"/>
          <p:cNvSpPr/>
          <p:nvPr/>
        </p:nvSpPr>
        <p:spPr>
          <a:xfrm>
            <a:off x="1308975" y="502525"/>
            <a:ext cx="1271100" cy="127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" name="Google Shape;21;g2fb8feb2df7_1_2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b8feb2df7_1_13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" name="Google Shape;64;g2fb8feb2df7_1_13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" name="Google Shape;65;g2fb8feb2df7_1_13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fb8feb2df7_1_13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fb8feb2df7_1_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b8feb2df7_1_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g2fb8feb2df7_1_25"/>
          <p:cNvSpPr txBox="1"/>
          <p:nvPr>
            <p:ph idx="1" type="body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b8feb2df7_1_35"/>
          <p:cNvSpPr txBox="1"/>
          <p:nvPr>
            <p:ph type="title"/>
          </p:nvPr>
        </p:nvSpPr>
        <p:spPr>
          <a:xfrm>
            <a:off x="715100" y="802738"/>
            <a:ext cx="77139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g2fb8feb2df7_1_35"/>
          <p:cNvSpPr txBox="1"/>
          <p:nvPr>
            <p:ph idx="1" type="subTitle"/>
          </p:nvPr>
        </p:nvSpPr>
        <p:spPr>
          <a:xfrm>
            <a:off x="715100" y="2208963"/>
            <a:ext cx="77139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b8feb2df7_1_38"/>
          <p:cNvSpPr txBox="1"/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b8feb2df7_1_40"/>
          <p:cNvSpPr/>
          <p:nvPr/>
        </p:nvSpPr>
        <p:spPr>
          <a:xfrm rot="5400000">
            <a:off x="6671850" y="-766275"/>
            <a:ext cx="2545500" cy="2747400"/>
          </a:xfrm>
          <a:prstGeom prst="blockArc">
            <a:avLst>
              <a:gd fmla="val 16188227" name="adj1"/>
              <a:gd fmla="val 0" name="adj2"/>
              <a:gd fmla="val 25000" name="adj3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78" name="Google Shape;78;g2fb8feb2df7_1_40"/>
          <p:cNvPicPr preferRelativeResize="0"/>
          <p:nvPr/>
        </p:nvPicPr>
        <p:blipFill rotWithShape="1">
          <a:blip r:embed="rId2">
            <a:alphaModFix amt="19000"/>
          </a:blip>
          <a:srcRect b="15569" l="0" r="0" t="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fb8feb2df7_1_40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0" name="Google Shape;80;g2fb8feb2df7_1_40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g2fb8feb2df7_1_40"/>
          <p:cNvSpPr/>
          <p:nvPr/>
        </p:nvSpPr>
        <p:spPr>
          <a:xfrm>
            <a:off x="6058799" y="858225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" name="Google Shape;82;g2fb8feb2df7_1_40"/>
          <p:cNvSpPr/>
          <p:nvPr/>
        </p:nvSpPr>
        <p:spPr>
          <a:xfrm>
            <a:off x="6667200" y="-88267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3" name="Google Shape;83;g2fb8feb2df7_1_40"/>
          <p:cNvSpPr/>
          <p:nvPr/>
        </p:nvSpPr>
        <p:spPr>
          <a:xfrm>
            <a:off x="6944100" y="-605775"/>
            <a:ext cx="1671900" cy="1671900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" name="Google Shape;84;g2fb8feb2df7_1_40"/>
          <p:cNvSpPr/>
          <p:nvPr/>
        </p:nvSpPr>
        <p:spPr>
          <a:xfrm>
            <a:off x="8428900" y="160635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b8feb2df7_1_57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87" name="Google Shape;87;g2fb8feb2df7_1_57"/>
          <p:cNvSpPr/>
          <p:nvPr/>
        </p:nvSpPr>
        <p:spPr>
          <a:xfrm>
            <a:off x="8663375" y="4521796"/>
            <a:ext cx="173400" cy="17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b8feb2df7_1_60"/>
          <p:cNvSpPr txBox="1"/>
          <p:nvPr>
            <p:ph type="ctrTitle"/>
          </p:nvPr>
        </p:nvSpPr>
        <p:spPr>
          <a:xfrm>
            <a:off x="2808000" y="920875"/>
            <a:ext cx="35280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0" name="Google Shape;90;g2fb8feb2df7_1_60"/>
          <p:cNvSpPr txBox="1"/>
          <p:nvPr>
            <p:ph idx="1" type="subTitle"/>
          </p:nvPr>
        </p:nvSpPr>
        <p:spPr>
          <a:xfrm>
            <a:off x="2808000" y="1799875"/>
            <a:ext cx="35280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b8feb2df7_1_53"/>
          <p:cNvSpPr/>
          <p:nvPr/>
        </p:nvSpPr>
        <p:spPr>
          <a:xfrm rot="10800000">
            <a:off x="7765025" y="4389863"/>
            <a:ext cx="1630800" cy="15495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" name="Google Shape;24;g2fb8feb2df7_1_53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25" name="Google Shape;25;g2fb8feb2df7_1_53"/>
          <p:cNvSpPr/>
          <p:nvPr/>
        </p:nvSpPr>
        <p:spPr>
          <a:xfrm rot="-5400000">
            <a:off x="8652350" y="3912875"/>
            <a:ext cx="835200" cy="835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6" name="Google Shape;26;g2fb8feb2df7_1_53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fb8feb2df7_1_63"/>
          <p:cNvSpPr/>
          <p:nvPr/>
        </p:nvSpPr>
        <p:spPr>
          <a:xfrm>
            <a:off x="8086900" y="852100"/>
            <a:ext cx="543600" cy="543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9" name="Google Shape;29;g2fb8feb2df7_1_63"/>
          <p:cNvSpPr/>
          <p:nvPr/>
        </p:nvSpPr>
        <p:spPr>
          <a:xfrm>
            <a:off x="7497699" y="431050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0" name="Google Shape;30;g2fb8feb2df7_1_63"/>
          <p:cNvSpPr/>
          <p:nvPr/>
        </p:nvSpPr>
        <p:spPr>
          <a:xfrm rot="-5400000">
            <a:off x="-821494" y="38352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1" name="Google Shape;31;g2fb8feb2df7_1_63"/>
          <p:cNvSpPr/>
          <p:nvPr/>
        </p:nvSpPr>
        <p:spPr>
          <a:xfrm>
            <a:off x="911600" y="3445475"/>
            <a:ext cx="927000" cy="9270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2" name="Google Shape;32;g2fb8feb2df7_1_63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469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b8feb2df7_1_1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35" name="Google Shape;35;g2fb8feb2df7_1_19"/>
          <p:cNvSpPr/>
          <p:nvPr/>
        </p:nvSpPr>
        <p:spPr>
          <a:xfrm>
            <a:off x="8103449" y="372663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" name="Google Shape;36;g2fb8feb2df7_1_19"/>
          <p:cNvSpPr/>
          <p:nvPr/>
        </p:nvSpPr>
        <p:spPr>
          <a:xfrm>
            <a:off x="8788976" y="725950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" name="Google Shape;37;g2fb8feb2df7_1_19"/>
          <p:cNvSpPr/>
          <p:nvPr/>
        </p:nvSpPr>
        <p:spPr>
          <a:xfrm>
            <a:off x="-613550" y="423092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" name="Google Shape;38;g2fb8feb2df7_1_19"/>
          <p:cNvSpPr/>
          <p:nvPr/>
        </p:nvSpPr>
        <p:spPr>
          <a:xfrm>
            <a:off x="-613548" y="3818800"/>
            <a:ext cx="1003200" cy="1003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9" name="Google Shape;39;g2fb8feb2df7_1_19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b8feb2df7_1_68"/>
          <p:cNvSpPr/>
          <p:nvPr/>
        </p:nvSpPr>
        <p:spPr>
          <a:xfrm>
            <a:off x="6143025" y="4132580"/>
            <a:ext cx="297600" cy="29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" name="Google Shape;42;g2fb8feb2df7_1_68"/>
          <p:cNvSpPr/>
          <p:nvPr/>
        </p:nvSpPr>
        <p:spPr>
          <a:xfrm>
            <a:off x="2407125" y="419950"/>
            <a:ext cx="187800" cy="18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3" name="Google Shape;43;g2fb8feb2df7_1_68"/>
          <p:cNvSpPr/>
          <p:nvPr/>
        </p:nvSpPr>
        <p:spPr>
          <a:xfrm>
            <a:off x="-472862" y="-977650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4" name="Google Shape;44;g2fb8feb2df7_1_68"/>
          <p:cNvSpPr/>
          <p:nvPr/>
        </p:nvSpPr>
        <p:spPr>
          <a:xfrm>
            <a:off x="863250" y="932575"/>
            <a:ext cx="568800" cy="5688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5" name="Google Shape;45;g2fb8feb2df7_1_68"/>
          <p:cNvSpPr/>
          <p:nvPr/>
        </p:nvSpPr>
        <p:spPr>
          <a:xfrm rot="-5400000">
            <a:off x="7712249" y="29046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6" name="Google Shape;46;g2fb8feb2df7_1_68"/>
          <p:cNvSpPr/>
          <p:nvPr/>
        </p:nvSpPr>
        <p:spPr>
          <a:xfrm>
            <a:off x="7794375" y="2779175"/>
            <a:ext cx="891900" cy="8919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7" name="Google Shape;47;g2fb8feb2df7_1_68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b8feb2df7_1_4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50" name="Google Shape;50;g2fb8feb2df7_1_49"/>
          <p:cNvSpPr/>
          <p:nvPr/>
        </p:nvSpPr>
        <p:spPr>
          <a:xfrm rot="10800000">
            <a:off x="7799738" y="-766262"/>
            <a:ext cx="1630800" cy="15495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1" name="Google Shape;51;g2fb8feb2df7_1_49"/>
          <p:cNvSpPr/>
          <p:nvPr/>
        </p:nvSpPr>
        <p:spPr>
          <a:xfrm>
            <a:off x="8429000" y="53500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b8feb2df7_1_3"/>
          <p:cNvSpPr txBox="1"/>
          <p:nvPr>
            <p:ph type="ctrTitle"/>
          </p:nvPr>
        </p:nvSpPr>
        <p:spPr>
          <a:xfrm>
            <a:off x="2122950" y="1433100"/>
            <a:ext cx="48981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g2fb8feb2df7_1_3"/>
          <p:cNvSpPr txBox="1"/>
          <p:nvPr>
            <p:ph idx="1" type="subTitle"/>
          </p:nvPr>
        </p:nvSpPr>
        <p:spPr>
          <a:xfrm>
            <a:off x="2122950" y="3275700"/>
            <a:ext cx="4898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b8feb2df7_1_6"/>
          <p:cNvSpPr txBox="1"/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g2fb8feb2df7_1_6"/>
          <p:cNvSpPr txBox="1"/>
          <p:nvPr>
            <p:ph idx="2" type="title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8" name="Google Shape;58;g2fb8feb2df7_1_6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b8feb2df7_1_10"/>
          <p:cNvSpPr txBox="1"/>
          <p:nvPr>
            <p:ph type="title"/>
          </p:nvPr>
        </p:nvSpPr>
        <p:spPr>
          <a:xfrm>
            <a:off x="715100" y="535000"/>
            <a:ext cx="42786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61" name="Google Shape;61;g2fb8feb2df7_1_10"/>
          <p:cNvSpPr txBox="1"/>
          <p:nvPr>
            <p:ph idx="1" type="body"/>
          </p:nvPr>
        </p:nvSpPr>
        <p:spPr>
          <a:xfrm>
            <a:off x="715100" y="1713100"/>
            <a:ext cx="42786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8feb2df7_1_0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11" name="Google Shape;11;g2fb8feb2df7_1_0"/>
          <p:cNvSpPr txBox="1"/>
          <p:nvPr>
            <p:ph idx="1" type="body"/>
          </p:nvPr>
        </p:nvSpPr>
        <p:spPr>
          <a:xfrm>
            <a:off x="715100" y="1175200"/>
            <a:ext cx="77139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  <p:sp>
        <p:nvSpPr>
          <p:cNvPr id="12" name="Google Shape;12;g2fb8feb2df7_1_0"/>
          <p:cNvSpPr txBox="1"/>
          <p:nvPr/>
        </p:nvSpPr>
        <p:spPr>
          <a:xfrm>
            <a:off x="351000" y="4725188"/>
            <a:ext cx="8222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Insegnare con l'AI: Progettazione / 1.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2</a:t>
            </a: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.1 -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Progettare un’attività didattica online</a:t>
            </a:r>
            <a:endParaRPr b="0" i="0" sz="800" u="none" cap="none" strike="noStrike">
              <a:solidFill>
                <a:srgbClr val="000000"/>
              </a:solidFill>
              <a:latin typeface="Albert Sans ExtraLight"/>
              <a:ea typeface="Albert Sans ExtraLight"/>
              <a:cs typeface="Albert Sans ExtraLight"/>
              <a:sym typeface="Albert Sans ExtraLight"/>
            </a:endParaRPr>
          </a:p>
        </p:txBody>
      </p:sp>
      <p:pic>
        <p:nvPicPr>
          <p:cNvPr id="13" name="Google Shape;13;g2fb8feb2df7_1_0" title="Federica_Logo_Squared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fb8feb2df7_1_0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365009c0_2_0"/>
          <p:cNvSpPr txBox="1"/>
          <p:nvPr>
            <p:ph type="title"/>
          </p:nvPr>
        </p:nvSpPr>
        <p:spPr>
          <a:xfrm>
            <a:off x="590325" y="1684925"/>
            <a:ext cx="81312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100"/>
              <a:t>1.2.1</a:t>
            </a:r>
            <a:br>
              <a:rPr lang="en-US" sz="5100"/>
            </a:br>
            <a:r>
              <a:rPr lang="en-US" sz="5100"/>
              <a:t>Progettare un’attività didattica online </a:t>
            </a:r>
            <a:endParaRPr sz="5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96d0d528c_0_5"/>
          <p:cNvSpPr txBox="1"/>
          <p:nvPr>
            <p:ph type="title"/>
          </p:nvPr>
        </p:nvSpPr>
        <p:spPr>
          <a:xfrm>
            <a:off x="281850" y="535000"/>
            <a:ext cx="81471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Scegliere la metodologia di progettazione</a:t>
            </a:r>
            <a:endParaRPr sz="2800"/>
          </a:p>
        </p:txBody>
      </p:sp>
      <p:sp>
        <p:nvSpPr>
          <p:cNvPr id="103" name="Google Shape;103;g3396d0d528c_0_5"/>
          <p:cNvSpPr txBox="1"/>
          <p:nvPr/>
        </p:nvSpPr>
        <p:spPr>
          <a:xfrm>
            <a:off x="715100" y="1428750"/>
            <a:ext cx="7507500" cy="27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pilogue"/>
              <a:buChar char="✅"/>
            </a:pPr>
            <a:r>
              <a:rPr lang="en-US" sz="1600">
                <a:solidFill>
                  <a:schemeClr val="dk1"/>
                </a:solidFill>
              </a:rPr>
              <a:t>Serve per guidare ogni fase del lavoro</a:t>
            </a:r>
            <a:endParaRPr sz="1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pilogue"/>
              <a:buChar char="✅"/>
            </a:pPr>
            <a:r>
              <a:rPr lang="en-US" sz="1600">
                <a:solidFill>
                  <a:schemeClr val="dk1"/>
                </a:solidFill>
              </a:rPr>
              <a:t>La metodologia è la </a:t>
            </a:r>
            <a:r>
              <a:rPr b="1" lang="en-US" sz="1600">
                <a:solidFill>
                  <a:schemeClr val="dk1"/>
                </a:solidFill>
              </a:rPr>
              <a:t>mappa del cammino progettuale</a:t>
            </a:r>
            <a:endParaRPr sz="1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pilogue"/>
              <a:buChar char="✅"/>
            </a:pPr>
            <a:r>
              <a:rPr lang="en-US" sz="1600">
                <a:solidFill>
                  <a:schemeClr val="dk1"/>
                </a:solidFill>
              </a:rPr>
              <a:t>In questo corso useremo il modello </a:t>
            </a:r>
            <a:r>
              <a:rPr b="1" lang="en-US" sz="1600">
                <a:solidFill>
                  <a:schemeClr val="dk1"/>
                </a:solidFill>
              </a:rPr>
              <a:t>ADDIE </a:t>
            </a:r>
            <a:r>
              <a:rPr lang="en-US" sz="1600">
                <a:solidFill>
                  <a:schemeClr val="dk1"/>
                </a:solidFill>
              </a:rPr>
              <a:t>(Analysis - Design - Develop - Implementation - Evaluation)</a:t>
            </a:r>
            <a:endParaRPr sz="1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pilogue"/>
              <a:buChar char="✅"/>
            </a:pPr>
            <a:r>
              <a:rPr lang="en-US" sz="1600">
                <a:solidFill>
                  <a:schemeClr val="dk1"/>
                </a:solidFill>
              </a:rPr>
              <a:t>La scelta della metodologia dipende da elementi come il contesto, le risorse, gli obiettivi</a:t>
            </a:r>
            <a:endParaRPr sz="16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66c6d9e8c_0_74"/>
          <p:cNvSpPr txBox="1"/>
          <p:nvPr/>
        </p:nvSpPr>
        <p:spPr>
          <a:xfrm>
            <a:off x="621150" y="2450863"/>
            <a:ext cx="721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✅"/>
            </a:pPr>
            <a:r>
              <a:rPr lang="en-US" sz="1600">
                <a:solidFill>
                  <a:schemeClr val="dk1"/>
                </a:solidFill>
              </a:rPr>
              <a:t>Obiettivi         Contenuti         Attività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0" name="Google Shape;110;g3466c6d9e8c_0_74"/>
          <p:cNvSpPr txBox="1"/>
          <p:nvPr>
            <p:ph type="title"/>
          </p:nvPr>
        </p:nvSpPr>
        <p:spPr>
          <a:xfrm>
            <a:off x="272150" y="535000"/>
            <a:ext cx="8157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Definire gli obiettivi</a:t>
            </a:r>
            <a:endParaRPr sz="2800"/>
          </a:p>
        </p:txBody>
      </p:sp>
      <p:grpSp>
        <p:nvGrpSpPr>
          <p:cNvPr id="111" name="Google Shape;111;g3466c6d9e8c_0_74"/>
          <p:cNvGrpSpPr/>
          <p:nvPr/>
        </p:nvGrpSpPr>
        <p:grpSpPr>
          <a:xfrm>
            <a:off x="1948875" y="2544325"/>
            <a:ext cx="1716075" cy="244200"/>
            <a:chOff x="2104150" y="2327550"/>
            <a:chExt cx="1716075" cy="244200"/>
          </a:xfrm>
        </p:grpSpPr>
        <p:sp>
          <p:nvSpPr>
            <p:cNvPr id="112" name="Google Shape;112;g3466c6d9e8c_0_74"/>
            <p:cNvSpPr/>
            <p:nvPr/>
          </p:nvSpPr>
          <p:spPr>
            <a:xfrm>
              <a:off x="2104150" y="2327550"/>
              <a:ext cx="328200" cy="244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13" name="Google Shape;113;g3466c6d9e8c_0_74"/>
            <p:cNvSpPr/>
            <p:nvPr/>
          </p:nvSpPr>
          <p:spPr>
            <a:xfrm>
              <a:off x="3492025" y="2327550"/>
              <a:ext cx="328200" cy="244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114" name="Google Shape;114;g3466c6d9e8c_0_74"/>
          <p:cNvSpPr txBox="1"/>
          <p:nvPr/>
        </p:nvSpPr>
        <p:spPr>
          <a:xfrm>
            <a:off x="621150" y="1469250"/>
            <a:ext cx="829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Epilogue"/>
              <a:buChar char="✅"/>
            </a:pPr>
            <a:r>
              <a:rPr lang="en-US" sz="1600">
                <a:solidFill>
                  <a:schemeClr val="dk1"/>
                </a:solidFill>
              </a:rPr>
              <a:t>Gli obiettivi sono la </a:t>
            </a:r>
            <a:r>
              <a:rPr b="1" lang="en-US" sz="1600">
                <a:solidFill>
                  <a:schemeClr val="dk1"/>
                </a:solidFill>
              </a:rPr>
              <a:t>bussola della progettazione</a:t>
            </a:r>
            <a:endParaRPr/>
          </a:p>
        </p:txBody>
      </p:sp>
      <p:sp>
        <p:nvSpPr>
          <p:cNvPr id="115" name="Google Shape;115;g3466c6d9e8c_0_74"/>
          <p:cNvSpPr txBox="1"/>
          <p:nvPr/>
        </p:nvSpPr>
        <p:spPr>
          <a:xfrm>
            <a:off x="621150" y="1935125"/>
            <a:ext cx="7760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Epilogue"/>
              <a:buChar char="✅"/>
            </a:pPr>
            <a:r>
              <a:rPr lang="en-US" sz="1600">
                <a:solidFill>
                  <a:schemeClr val="dk1"/>
                </a:solidFill>
              </a:rPr>
              <a:t>Chiediti: </a:t>
            </a:r>
            <a:r>
              <a:rPr i="1" lang="en-US" sz="1600">
                <a:solidFill>
                  <a:schemeClr val="dk1"/>
                </a:solidFill>
              </a:rPr>
              <a:t>cosa voglio che i miei utenti sappiano/facciano alla fine?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ae7c0c0e1_0_0"/>
          <p:cNvSpPr txBox="1"/>
          <p:nvPr>
            <p:ph type="title"/>
          </p:nvPr>
        </p:nvSpPr>
        <p:spPr>
          <a:xfrm>
            <a:off x="272150" y="535000"/>
            <a:ext cx="8157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Conoscere il target</a:t>
            </a:r>
            <a:endParaRPr sz="2800"/>
          </a:p>
        </p:txBody>
      </p:sp>
      <p:sp>
        <p:nvSpPr>
          <p:cNvPr id="122" name="Google Shape;122;g35ae7c0c0e1_0_0"/>
          <p:cNvSpPr txBox="1"/>
          <p:nvPr/>
        </p:nvSpPr>
        <p:spPr>
          <a:xfrm>
            <a:off x="715100" y="1439400"/>
            <a:ext cx="7507500" cy="27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✅"/>
            </a:pPr>
            <a:r>
              <a:rPr lang="en-US" sz="1600">
                <a:solidFill>
                  <a:schemeClr val="dk1"/>
                </a:solidFill>
              </a:rPr>
              <a:t>Formazione online ≠ lezione in presenza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✅"/>
            </a:pPr>
            <a:r>
              <a:rPr lang="en-US" sz="1600">
                <a:solidFill>
                  <a:schemeClr val="dk1"/>
                </a:solidFill>
              </a:rPr>
              <a:t>Serve capire: chi sono i miei utenti, cosa sanno, quanto tempo hanno a disposizione ecc…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✅"/>
            </a:pPr>
            <a:r>
              <a:rPr lang="en-US" sz="1600">
                <a:solidFill>
                  <a:schemeClr val="dk1"/>
                </a:solidFill>
              </a:rPr>
              <a:t>Fondamentale nei contesti open o MOOC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de3143030_0_5"/>
          <p:cNvSpPr txBox="1"/>
          <p:nvPr>
            <p:ph type="title"/>
          </p:nvPr>
        </p:nvSpPr>
        <p:spPr>
          <a:xfrm>
            <a:off x="272150" y="535000"/>
            <a:ext cx="8157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Scegliere gli strumenti</a:t>
            </a:r>
            <a:endParaRPr sz="2800"/>
          </a:p>
        </p:txBody>
      </p:sp>
      <p:sp>
        <p:nvSpPr>
          <p:cNvPr id="129" name="Google Shape;129;g35de3143030_0_5"/>
          <p:cNvSpPr txBox="1"/>
          <p:nvPr/>
        </p:nvSpPr>
        <p:spPr>
          <a:xfrm>
            <a:off x="715100" y="1439400"/>
            <a:ext cx="7507500" cy="27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Char char="✅"/>
            </a:pPr>
            <a:r>
              <a:rPr lang="en-US" sz="1600">
                <a:solidFill>
                  <a:schemeClr val="dk1"/>
                </a:solidFill>
              </a:rPr>
              <a:t>Progettazione = mix di </a:t>
            </a:r>
            <a:r>
              <a:rPr b="1" lang="en-US" sz="1600">
                <a:solidFill>
                  <a:schemeClr val="dk1"/>
                </a:solidFill>
              </a:rPr>
              <a:t>tecnologie e risorse</a:t>
            </a:r>
            <a:endParaRPr b="1" sz="16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Char char="✅"/>
            </a:pPr>
            <a:r>
              <a:rPr lang="en-US" sz="1600">
                <a:solidFill>
                  <a:schemeClr val="dk1"/>
                </a:solidFill>
              </a:rPr>
              <a:t>Punta a soluzioni </a:t>
            </a:r>
            <a:r>
              <a:rPr b="1" lang="en-US" sz="1600">
                <a:solidFill>
                  <a:schemeClr val="dk1"/>
                </a:solidFill>
              </a:rPr>
              <a:t>semplici e intuitive</a:t>
            </a:r>
            <a:endParaRPr b="1" sz="16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Char char="✅"/>
            </a:pPr>
            <a:r>
              <a:rPr lang="en-US" sz="1600">
                <a:solidFill>
                  <a:schemeClr val="dk1"/>
                </a:solidFill>
              </a:rPr>
              <a:t>Scegli in base al target e agli obiettivi</a:t>
            </a:r>
            <a:endParaRPr sz="16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de3143030_0_13"/>
          <p:cNvSpPr txBox="1"/>
          <p:nvPr>
            <p:ph type="title"/>
          </p:nvPr>
        </p:nvSpPr>
        <p:spPr>
          <a:xfrm>
            <a:off x="272150" y="535000"/>
            <a:ext cx="8157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Struttura e ritmo</a:t>
            </a:r>
            <a:endParaRPr sz="2800"/>
          </a:p>
        </p:txBody>
      </p:sp>
      <p:sp>
        <p:nvSpPr>
          <p:cNvPr id="136" name="Google Shape;136;g35de3143030_0_13"/>
          <p:cNvSpPr txBox="1"/>
          <p:nvPr/>
        </p:nvSpPr>
        <p:spPr>
          <a:xfrm>
            <a:off x="715100" y="1439400"/>
            <a:ext cx="7507500" cy="27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Char char="✅"/>
            </a:pPr>
            <a:r>
              <a:rPr lang="en-US" sz="1600">
                <a:solidFill>
                  <a:schemeClr val="dk1"/>
                </a:solidFill>
              </a:rPr>
              <a:t>Cura dei moduli, attività, ritmo</a:t>
            </a:r>
            <a:endParaRPr sz="16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Char char="✅"/>
            </a:pPr>
            <a:r>
              <a:rPr lang="en-US" sz="1600">
                <a:solidFill>
                  <a:schemeClr val="dk1"/>
                </a:solidFill>
              </a:rPr>
              <a:t>Macro progettazione = struttura generale</a:t>
            </a:r>
            <a:endParaRPr sz="16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Char char="✅"/>
            </a:pPr>
            <a:r>
              <a:rPr lang="en-US" sz="1600">
                <a:solidFill>
                  <a:schemeClr val="dk1"/>
                </a:solidFill>
              </a:rPr>
              <a:t>Micro </a:t>
            </a:r>
            <a:r>
              <a:rPr lang="en-US" sz="1600">
                <a:solidFill>
                  <a:schemeClr val="dk1"/>
                </a:solidFill>
              </a:rPr>
              <a:t>progettazione </a:t>
            </a:r>
            <a:r>
              <a:rPr lang="en-US" sz="1600">
                <a:solidFill>
                  <a:schemeClr val="dk1"/>
                </a:solidFill>
              </a:rPr>
              <a:t>= attività, formati, sequenza</a:t>
            </a:r>
            <a:endParaRPr sz="16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de3143030_0_20"/>
          <p:cNvSpPr txBox="1"/>
          <p:nvPr>
            <p:ph type="title"/>
          </p:nvPr>
        </p:nvSpPr>
        <p:spPr>
          <a:xfrm>
            <a:off x="272150" y="535000"/>
            <a:ext cx="8157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Valutazione e miglioramento</a:t>
            </a:r>
            <a:endParaRPr sz="2800"/>
          </a:p>
        </p:txBody>
      </p:sp>
      <p:sp>
        <p:nvSpPr>
          <p:cNvPr id="143" name="Google Shape;143;g35de3143030_0_20"/>
          <p:cNvSpPr txBox="1"/>
          <p:nvPr/>
        </p:nvSpPr>
        <p:spPr>
          <a:xfrm>
            <a:off x="715100" y="1439400"/>
            <a:ext cx="7507500" cy="27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Char char="✅"/>
            </a:pPr>
            <a:r>
              <a:rPr lang="en-US" sz="1600">
                <a:solidFill>
                  <a:schemeClr val="dk1"/>
                </a:solidFill>
              </a:rPr>
              <a:t>Valutazione = misura + feedback</a:t>
            </a:r>
            <a:endParaRPr sz="16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Char char="✅"/>
            </a:pPr>
            <a:r>
              <a:rPr lang="en-US" sz="1600">
                <a:solidFill>
                  <a:schemeClr val="dk1"/>
                </a:solidFill>
              </a:rPr>
              <a:t>Aiuta lo studente e chi progetta</a:t>
            </a:r>
            <a:endParaRPr sz="16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Char char="✅"/>
            </a:pPr>
            <a:r>
              <a:rPr lang="en-US" sz="1600">
                <a:solidFill>
                  <a:schemeClr val="dk1"/>
                </a:solidFill>
              </a:rPr>
              <a:t>Fondamentale nel ciclo di miglioramento continuo</a:t>
            </a:r>
            <a:endParaRPr sz="16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ean Value Theorem by Slidesgo">
  <a:themeElements>
    <a:clrScheme name="Simple Light">
      <a:dk1>
        <a:srgbClr val="000000"/>
      </a:dk1>
      <a:lt1>
        <a:srgbClr val="EFEFEF"/>
      </a:lt1>
      <a:dk2>
        <a:srgbClr val="F8B546"/>
      </a:dk2>
      <a:lt2>
        <a:srgbClr val="F68D56"/>
      </a:lt2>
      <a:accent1>
        <a:srgbClr val="71DAFD"/>
      </a:accent1>
      <a:accent2>
        <a:srgbClr val="0066CC"/>
      </a:accent2>
      <a:accent3>
        <a:srgbClr val="DD9FE7"/>
      </a:accent3>
      <a:accent4>
        <a:srgbClr val="F578AE"/>
      </a:accent4>
      <a:accent5>
        <a:srgbClr val="666666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2024-07-04T13:00:38Z</dcterms:created>
  <dc:creator>Carlos Delgado Kloos</dc:creator>
</cp:coreProperties>
</file>