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Golos Text"/>
      <p:regular r:id="rId10"/>
      <p:bold r:id="rId11"/>
    </p:embeddedFont>
    <p:embeddedFont>
      <p:font typeface="Anaheim"/>
      <p:regular r:id="rId12"/>
      <p:bold r:id="rId13"/>
    </p:embeddedFont>
    <p:embeddedFont>
      <p:font typeface="Bebas Neue"/>
      <p:regular r:id="rId14"/>
    </p:embeddedFont>
    <p:embeddedFont>
      <p:font typeface="Albert Sans ExtraLight"/>
      <p:regular r:id="rId15"/>
      <p:bold r:id="rId16"/>
      <p:italic r:id="rId17"/>
      <p:boldItalic r:id="rId18"/>
    </p:embeddedFont>
    <p:embeddedFont>
      <p:font typeface="Epilogue"/>
      <p:regular r:id="rId19"/>
      <p:bold r:id="rId20"/>
      <p:italic r:id="rId21"/>
      <p:boldItalic r:id="rId22"/>
    </p:embeddedFont>
    <p:embeddedFont>
      <p:font typeface="Albert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hzJHUwrhR4mWBDu8nkZWdxbIEe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pilogue-bold.fntdata"/><Relationship Id="rId22" Type="http://schemas.openxmlformats.org/officeDocument/2006/relationships/font" Target="fonts/Epilogue-boldItalic.fntdata"/><Relationship Id="rId21" Type="http://schemas.openxmlformats.org/officeDocument/2006/relationships/font" Target="fonts/Epilogue-italic.fntdata"/><Relationship Id="rId24" Type="http://schemas.openxmlformats.org/officeDocument/2006/relationships/font" Target="fonts/AlbertSans-bold.fntdata"/><Relationship Id="rId23" Type="http://schemas.openxmlformats.org/officeDocument/2006/relationships/font" Target="fonts/Albert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bertSans-boldItalic.fntdata"/><Relationship Id="rId25" Type="http://schemas.openxmlformats.org/officeDocument/2006/relationships/font" Target="fonts/Albert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GolosText-bold.fntdata"/><Relationship Id="rId10" Type="http://schemas.openxmlformats.org/officeDocument/2006/relationships/font" Target="fonts/GolosText-regular.fntdata"/><Relationship Id="rId13" Type="http://schemas.openxmlformats.org/officeDocument/2006/relationships/font" Target="fonts/Anaheim-bold.fntdata"/><Relationship Id="rId12" Type="http://schemas.openxmlformats.org/officeDocument/2006/relationships/font" Target="fonts/Anaheim-regular.fntdata"/><Relationship Id="rId15" Type="http://schemas.openxmlformats.org/officeDocument/2006/relationships/font" Target="fonts/AlbertSansExtraLight-regular.fntdata"/><Relationship Id="rId14" Type="http://schemas.openxmlformats.org/officeDocument/2006/relationships/font" Target="fonts/BebasNeue-regular.fntdata"/><Relationship Id="rId17" Type="http://schemas.openxmlformats.org/officeDocument/2006/relationships/font" Target="fonts/AlbertSansExtraLight-italic.fntdata"/><Relationship Id="rId16" Type="http://schemas.openxmlformats.org/officeDocument/2006/relationships/font" Target="fonts/AlbertSansExtraLight-bold.fntdata"/><Relationship Id="rId19" Type="http://schemas.openxmlformats.org/officeDocument/2006/relationships/font" Target="fonts/Epilogue-regular.fntdata"/><Relationship Id="rId18" Type="http://schemas.openxmlformats.org/officeDocument/2006/relationships/font" Target="fonts/AlbertSansExtra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6d0d528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396d0d528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396d0d528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66c6d9e8c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466c6d9e8c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3466c6d9e8c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ae7c0c0e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5ae7c0c0e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35ae7c0c0e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4" name="Google Shape;24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" name="Google Shape;25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6" name="Google Shape;26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27" name="Google Shape;27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0" name="Google Shape;30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1" name="Google Shape;31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" name="Google Shape;32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" name="Google Shape;33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4" name="Google Shape;34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7" name="Google Shape;37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8" name="Google Shape;38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" name="Google Shape;39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1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3.1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Usare l’AI in maniera consapevole</a:t>
            </a:r>
            <a:endParaRPr b="0" i="0" sz="800" u="none" cap="none" strike="noStrike">
              <a:solidFill>
                <a:srgbClr val="000000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903300" y="1684925"/>
            <a:ext cx="73374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1</a:t>
            </a:r>
            <a:r>
              <a:rPr lang="en-US" sz="5100"/>
              <a:t>.3.1</a:t>
            </a:r>
            <a:br>
              <a:rPr lang="en-US" sz="5100"/>
            </a:br>
            <a:r>
              <a:rPr lang="en-US" sz="5100"/>
              <a:t>Usare l’AI in maniera consapevole</a:t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6d0d528c_0_5"/>
          <p:cNvSpPr txBox="1"/>
          <p:nvPr>
            <p:ph type="title"/>
          </p:nvPr>
        </p:nvSpPr>
        <p:spPr>
          <a:xfrm>
            <a:off x="281850" y="535000"/>
            <a:ext cx="8147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Opportunità per la didattica</a:t>
            </a:r>
            <a:endParaRPr sz="2800"/>
          </a:p>
        </p:txBody>
      </p:sp>
      <p:sp>
        <p:nvSpPr>
          <p:cNvPr id="103" name="Google Shape;103;g3396d0d528c_0_5"/>
          <p:cNvSpPr txBox="1"/>
          <p:nvPr/>
        </p:nvSpPr>
        <p:spPr>
          <a:xfrm>
            <a:off x="715100" y="1428750"/>
            <a:ext cx="7507500" cy="27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Analisi e comprensione del linguaggio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Generazione e revisione di testi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b="0" i="0" lang="en-US" sz="1700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Creazione automatica di materiali didattici</a:t>
            </a:r>
            <a:endParaRPr b="0" i="0" sz="1700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b="0" i="0" lang="en-US" sz="1700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Tutoraggio e assistenza personalizzata</a:t>
            </a:r>
            <a:endParaRPr b="0" i="0" sz="1700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Simulazioni e giochi educativi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Personalizzazione, inclusione e accessibilità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66c6d9e8c_0_74"/>
          <p:cNvSpPr txBox="1"/>
          <p:nvPr>
            <p:ph type="title"/>
          </p:nvPr>
        </p:nvSpPr>
        <p:spPr>
          <a:xfrm>
            <a:off x="272150" y="535000"/>
            <a:ext cx="8157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Sfide e limiti per la didattica</a:t>
            </a:r>
            <a:endParaRPr sz="2800"/>
          </a:p>
        </p:txBody>
      </p:sp>
      <p:sp>
        <p:nvSpPr>
          <p:cNvPr id="110" name="Google Shape;110;g3466c6d9e8c_0_74"/>
          <p:cNvSpPr txBox="1"/>
          <p:nvPr/>
        </p:nvSpPr>
        <p:spPr>
          <a:xfrm>
            <a:off x="715100" y="1439400"/>
            <a:ext cx="7507500" cy="27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❗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Allucinazioni e inaccuratezze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❗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Bias e distorsioni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❗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Sicurezza e privacy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❗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Cheating e plagio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❗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Opacità del funzionamento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❗"/>
            </a:pPr>
            <a:r>
              <a:rPr b="0" i="0" lang="en-US" sz="17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Dipendenza e perdita di competenze critiche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700"/>
              <a:buFont typeface="Epilogue"/>
              <a:buChar char="❗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Utilizzo etico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ae7c0c0e1_0_0"/>
          <p:cNvSpPr txBox="1"/>
          <p:nvPr>
            <p:ph type="title"/>
          </p:nvPr>
        </p:nvSpPr>
        <p:spPr>
          <a:xfrm>
            <a:off x="272150" y="535000"/>
            <a:ext cx="8157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Come usare l’AI</a:t>
            </a:r>
            <a:endParaRPr sz="2800"/>
          </a:p>
        </p:txBody>
      </p:sp>
      <p:sp>
        <p:nvSpPr>
          <p:cNvPr id="117" name="Google Shape;117;g35ae7c0c0e1_0_0"/>
          <p:cNvSpPr txBox="1"/>
          <p:nvPr/>
        </p:nvSpPr>
        <p:spPr>
          <a:xfrm>
            <a:off x="715100" y="1439400"/>
            <a:ext cx="7507500" cy="27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👉"/>
            </a:pP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Verifica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sempre i contenuti generati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👉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Usa l’AI per attività di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brainstorming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e stimolare il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pensiero critico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non solo per dare risposte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700"/>
              <a:buFont typeface="Epilogue"/>
              <a:buChar char="👉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Progetta attività in cui studenti e AI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collaborano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, non competono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