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Golos Text"/>
      <p:regular r:id="rId26"/>
      <p:bold r:id="rId27"/>
    </p:embeddedFont>
    <p:embeddedFont>
      <p:font typeface="Anaheim"/>
      <p:regular r:id="rId28"/>
      <p:bold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Bebas Neue"/>
      <p:regular r:id="rId34"/>
    </p:embeddedFont>
    <p:embeddedFont>
      <p:font typeface="Albert Sans ExtraLight"/>
      <p:regular r:id="rId35"/>
      <p:bold r:id="rId36"/>
      <p:italic r:id="rId37"/>
      <p:boldItalic r:id="rId38"/>
    </p:embeddedFont>
    <p:embeddedFont>
      <p:font typeface="Epilogue"/>
      <p:regular r:id="rId39"/>
      <p:bold r:id="rId40"/>
      <p:italic r:id="rId41"/>
      <p:boldItalic r:id="rId42"/>
    </p:embeddedFont>
    <p:embeddedFont>
      <p:font typeface="Albert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7" roundtripDataSignature="AMtx7mgWsN31avLM8KimW1ZU9yunv7BQ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pilogue-bold.fntdata"/><Relationship Id="rId20" Type="http://schemas.openxmlformats.org/officeDocument/2006/relationships/slide" Target="slides/slide15.xml"/><Relationship Id="rId42" Type="http://schemas.openxmlformats.org/officeDocument/2006/relationships/font" Target="fonts/Epilogue-boldItalic.fntdata"/><Relationship Id="rId41" Type="http://schemas.openxmlformats.org/officeDocument/2006/relationships/font" Target="fonts/Epilogue-italic.fntdata"/><Relationship Id="rId22" Type="http://schemas.openxmlformats.org/officeDocument/2006/relationships/slide" Target="slides/slide17.xml"/><Relationship Id="rId44" Type="http://schemas.openxmlformats.org/officeDocument/2006/relationships/font" Target="fonts/AlbertSans-bold.fntdata"/><Relationship Id="rId21" Type="http://schemas.openxmlformats.org/officeDocument/2006/relationships/slide" Target="slides/slide16.xml"/><Relationship Id="rId43" Type="http://schemas.openxmlformats.org/officeDocument/2006/relationships/font" Target="fonts/AlbertSans-regular.fntdata"/><Relationship Id="rId24" Type="http://schemas.openxmlformats.org/officeDocument/2006/relationships/slide" Target="slides/slide19.xml"/><Relationship Id="rId46" Type="http://schemas.openxmlformats.org/officeDocument/2006/relationships/font" Target="fonts/Albert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Albert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olosText-regular.fntdata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font" Target="fonts/Anaheim-regular.fntdata"/><Relationship Id="rId27" Type="http://schemas.openxmlformats.org/officeDocument/2006/relationships/font" Target="fonts/GolosTex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nahei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AlbertSansExtraLight-regular.fntdata"/><Relationship Id="rId12" Type="http://schemas.openxmlformats.org/officeDocument/2006/relationships/slide" Target="slides/slide7.xml"/><Relationship Id="rId34" Type="http://schemas.openxmlformats.org/officeDocument/2006/relationships/font" Target="fonts/BebasNeue-regular.fntdata"/><Relationship Id="rId15" Type="http://schemas.openxmlformats.org/officeDocument/2006/relationships/slide" Target="slides/slide10.xml"/><Relationship Id="rId37" Type="http://schemas.openxmlformats.org/officeDocument/2006/relationships/font" Target="fonts/AlbertSansExtraLight-italic.fntdata"/><Relationship Id="rId14" Type="http://schemas.openxmlformats.org/officeDocument/2006/relationships/slide" Target="slides/slide9.xml"/><Relationship Id="rId36" Type="http://schemas.openxmlformats.org/officeDocument/2006/relationships/font" Target="fonts/AlbertSansExtraLight-bold.fntdata"/><Relationship Id="rId17" Type="http://schemas.openxmlformats.org/officeDocument/2006/relationships/slide" Target="slides/slide12.xml"/><Relationship Id="rId39" Type="http://schemas.openxmlformats.org/officeDocument/2006/relationships/font" Target="fonts/Epilogue-regular.fntdata"/><Relationship Id="rId16" Type="http://schemas.openxmlformats.org/officeDocument/2006/relationships/slide" Target="slides/slide11.xml"/><Relationship Id="rId38" Type="http://schemas.openxmlformats.org/officeDocument/2006/relationships/font" Target="fonts/AlbertSansExtra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66c6d9e8c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466c6d9e8c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466c6d9e8c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66c6d9e8c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466c6d9e8c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466c6d9e8c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7a2ae43a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47a2ae43a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47a2ae43a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66c6d9e8c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466c6d9e8c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466c6d9e8c_0_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66c6d9e8c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466c6d9e8c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3466c6d9e8c_0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66c6d9e8c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466c6d9e8c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466c6d9e8c_0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66c6d9e8c_0_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466c6d9e8c_0_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3466c6d9e8c_0_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66c6d9e8c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3466c6d9e8c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3466c6d9e8c_0_3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66c6d9e8c_0_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3466c6d9e8c_0_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466c6d9e8c_0_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466c6d9e8c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466c6d9e8c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3466c6d9e8c_0_4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6c6d9e8c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66c6d9e8c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66c6d9e8c_0_2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66c6d9e8c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3466c6d9e8c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3466c6d9e8c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1e2ec2a6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41e2ec2a6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341e2ec2a6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a4c3b423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5a4c3b423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5a4c3b423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66c6d9e8c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466c6d9e8c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3466c6d9e8c_0_2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66c6d9e8c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466c6d9e8c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466c6d9e8c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66c6d9e8c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466c6d9e8c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466c6d9e8c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66c6d9e8c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466c6d9e8c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466c6d9e8c_0_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4" name="Google Shape;24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" name="Google Shape;25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6" name="Google Shape;26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27" name="Google Shape;27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" name="Google Shape;31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" name="Google Shape;32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" name="Google Shape;33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4" name="Google Shape;34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5" name="Google Shape;35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8" name="Google Shape;38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" name="Google Shape;39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" name="Google Shape;40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" name="Google Shape;41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2" name="Google Shape;42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5" name="Google Shape;45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46" name="Google Shape;46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Progettazione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 /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2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Come funzionano gli LLMs?</a:t>
            </a:r>
            <a:endParaRPr b="0" i="0" sz="800" u="none" cap="none" strike="noStrike">
              <a:solidFill>
                <a:srgbClr val="000000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hyperlink" Target="https://arxiv.org/abs/1706.03762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youtube.com/watch?v=t45S_MwAcO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://jmc.stanford.edu/articles/dartmouth/dartmouth.pdf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hyperlink" Target="https://www.kaggle.com/discussions/general/24666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jmc.stanford.edu/articles/dartmouth/dartmouth.pdf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hyperlink" Target="https://www.kaggle.com/discussions/general/246669" TargetMode="External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hyperlink" Target="https://arxiv.org/abs/0706.3639" TargetMode="External"/><Relationship Id="rId5" Type="http://schemas.openxmlformats.org/officeDocument/2006/relationships/hyperlink" Target="https://arxiv.org/abs/0706.3639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publications.jrc.ec.europa.eu/repository/bitstream/JRC118163/jrc118163_ai_watch._defining_artificial_intelligence_1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eur-lex.europa.eu/legal-content/IT/TXT/?uri=CELEX:32024R1689" TargetMode="External"/><Relationship Id="rId5" Type="http://schemas.openxmlformats.org/officeDocument/2006/relationships/hyperlink" Target="https://eur-lex.europa.eu/legal-content/IT/TXT/?uri=CELEX:32024R1689" TargetMode="External"/><Relationship Id="rId6" Type="http://schemas.openxmlformats.org/officeDocument/2006/relationships/hyperlink" Target="https://eur-lex.europa.eu/legal-content/IT/TXT/?uri=CELEX:32024R1689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2.1.1</a:t>
            </a:r>
            <a:br>
              <a:rPr lang="en-US" sz="5100"/>
            </a:br>
            <a:r>
              <a:rPr lang="en-US" sz="5100"/>
              <a:t>Come funzionano gli LLMs?</a:t>
            </a:r>
            <a:endParaRPr sz="5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3466c6d9e8c_0_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466c6d9e8c_0_168"/>
          <p:cNvSpPr txBox="1"/>
          <p:nvPr>
            <p:ph type="title"/>
          </p:nvPr>
        </p:nvSpPr>
        <p:spPr>
          <a:xfrm>
            <a:off x="228600" y="282300"/>
            <a:ext cx="8528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Machine Learning / Tipi di apprendimento</a:t>
            </a:r>
            <a:endParaRPr sz="2800"/>
          </a:p>
        </p:txBody>
      </p:sp>
      <p:sp>
        <p:nvSpPr>
          <p:cNvPr id="195" name="Google Shape;195;g3466c6d9e8c_0_168"/>
          <p:cNvSpPr/>
          <p:nvPr/>
        </p:nvSpPr>
        <p:spPr>
          <a:xfrm>
            <a:off x="962525" y="1905000"/>
            <a:ext cx="1784700" cy="47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96" name="Google Shape;196;g3466c6d9e8c_0_168"/>
          <p:cNvGrpSpPr/>
          <p:nvPr/>
        </p:nvGrpSpPr>
        <p:grpSpPr>
          <a:xfrm>
            <a:off x="3625000" y="1303575"/>
            <a:ext cx="2300525" cy="2937150"/>
            <a:chOff x="3625000" y="1303575"/>
            <a:chExt cx="2300525" cy="2937150"/>
          </a:xfrm>
        </p:grpSpPr>
        <p:sp>
          <p:nvSpPr>
            <p:cNvPr id="197" name="Google Shape;197;g3466c6d9e8c_0_168"/>
            <p:cNvSpPr/>
            <p:nvPr/>
          </p:nvSpPr>
          <p:spPr>
            <a:xfrm>
              <a:off x="3695025" y="2552700"/>
              <a:ext cx="2230500" cy="1584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1658C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8" name="Google Shape;198;g3466c6d9e8c_0_168"/>
            <p:cNvSpPr txBox="1"/>
            <p:nvPr/>
          </p:nvSpPr>
          <p:spPr>
            <a:xfrm>
              <a:off x="3694925" y="1303575"/>
              <a:ext cx="2230500" cy="1143600"/>
            </a:xfrm>
            <a:prstGeom prst="rect">
              <a:avLst/>
            </a:prstGeom>
            <a:noFill/>
            <a:ln cap="flat" cmpd="sng" w="9525">
              <a:solidFill>
                <a:srgbClr val="1658C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>
                  <a:solidFill>
                    <a:srgbClr val="1658C8"/>
                  </a:solidFill>
                  <a:latin typeface="Epilogue"/>
                  <a:ea typeface="Epilogue"/>
                  <a:cs typeface="Epilogue"/>
                  <a:sym typeface="Epilogue"/>
                </a:rPr>
                <a:t>Supervisionato</a:t>
              </a:r>
              <a:br>
                <a:rPr lang="en-US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un algoritmo apprende da esempi già etichettati</a:t>
              </a:r>
              <a:endParaRPr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99" name="Google Shape;199;g3466c6d9e8c_0_168"/>
            <p:cNvPicPr preferRelativeResize="0"/>
            <p:nvPr/>
          </p:nvPicPr>
          <p:blipFill rotWithShape="1">
            <a:blip r:embed="rId4">
              <a:alphaModFix/>
            </a:blip>
            <a:srcRect b="0" l="4166" r="50988" t="28021"/>
            <a:stretch/>
          </p:blipFill>
          <p:spPr>
            <a:xfrm>
              <a:off x="4361038" y="2567125"/>
              <a:ext cx="1564124" cy="167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3466c6d9e8c_0_168"/>
            <p:cNvSpPr txBox="1"/>
            <p:nvPr/>
          </p:nvSpPr>
          <p:spPr>
            <a:xfrm>
              <a:off x="3625000" y="2652950"/>
              <a:ext cx="85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gatto</a:t>
              </a:r>
              <a:endParaRPr b="1" sz="1200"/>
            </a:p>
          </p:txBody>
        </p:sp>
        <p:sp>
          <p:nvSpPr>
            <p:cNvPr id="201" name="Google Shape;201;g3466c6d9e8c_0_168"/>
            <p:cNvSpPr txBox="1"/>
            <p:nvPr/>
          </p:nvSpPr>
          <p:spPr>
            <a:xfrm>
              <a:off x="3625000" y="3133050"/>
              <a:ext cx="85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cane</a:t>
              </a:r>
              <a:endParaRPr b="1" sz="1200"/>
            </a:p>
          </p:txBody>
        </p:sp>
        <p:sp>
          <p:nvSpPr>
            <p:cNvPr id="202" name="Google Shape;202;g3466c6d9e8c_0_168"/>
            <p:cNvSpPr txBox="1"/>
            <p:nvPr/>
          </p:nvSpPr>
          <p:spPr>
            <a:xfrm>
              <a:off x="3625000" y="3613150"/>
              <a:ext cx="85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tigre</a:t>
              </a:r>
              <a:endParaRPr b="1" sz="1200"/>
            </a:p>
          </p:txBody>
        </p:sp>
      </p:grpSp>
      <p:grpSp>
        <p:nvGrpSpPr>
          <p:cNvPr id="203" name="Google Shape;203;g3466c6d9e8c_0_168"/>
          <p:cNvGrpSpPr/>
          <p:nvPr/>
        </p:nvGrpSpPr>
        <p:grpSpPr>
          <a:xfrm>
            <a:off x="6111525" y="1303575"/>
            <a:ext cx="2352437" cy="2937150"/>
            <a:chOff x="6111525" y="1303575"/>
            <a:chExt cx="2352437" cy="2937150"/>
          </a:xfrm>
        </p:grpSpPr>
        <p:sp>
          <p:nvSpPr>
            <p:cNvPr id="204" name="Google Shape;204;g3466c6d9e8c_0_168"/>
            <p:cNvSpPr txBox="1"/>
            <p:nvPr/>
          </p:nvSpPr>
          <p:spPr>
            <a:xfrm>
              <a:off x="6185650" y="1303575"/>
              <a:ext cx="2230500" cy="1143600"/>
            </a:xfrm>
            <a:prstGeom prst="rect">
              <a:avLst/>
            </a:prstGeom>
            <a:noFill/>
            <a:ln cap="flat" cmpd="sng" w="9525">
              <a:solidFill>
                <a:srgbClr val="1658C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>
                  <a:solidFill>
                    <a:srgbClr val="1658C8"/>
                  </a:solidFill>
                  <a:latin typeface="Epilogue"/>
                  <a:ea typeface="Epilogue"/>
                  <a:cs typeface="Epilogue"/>
                  <a:sym typeface="Epilogue"/>
                </a:rPr>
                <a:t>Non </a:t>
              </a:r>
              <a:r>
                <a:rPr b="1" lang="en-US">
                  <a:solidFill>
                    <a:srgbClr val="1658C8"/>
                  </a:solidFill>
                  <a:latin typeface="Epilogue"/>
                  <a:ea typeface="Epilogue"/>
                  <a:cs typeface="Epilogue"/>
                  <a:sym typeface="Epilogue"/>
                </a:rPr>
                <a:t>Supervisionato</a:t>
              </a:r>
              <a:br>
                <a:rPr lang="en-US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lang="en-US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l’algoritmo trova schemi e relazioni nei dati non etichettati.</a:t>
              </a:r>
              <a:endParaRPr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205" name="Google Shape;205;g3466c6d9e8c_0_168"/>
            <p:cNvPicPr preferRelativeResize="0"/>
            <p:nvPr/>
          </p:nvPicPr>
          <p:blipFill rotWithShape="1">
            <a:blip r:embed="rId4">
              <a:alphaModFix/>
            </a:blip>
            <a:srcRect b="0" l="52226" r="2928" t="28021"/>
            <a:stretch/>
          </p:blipFill>
          <p:spPr>
            <a:xfrm>
              <a:off x="6899838" y="2567125"/>
              <a:ext cx="1564124" cy="167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g3466c6d9e8c_0_168"/>
            <p:cNvSpPr txBox="1"/>
            <p:nvPr/>
          </p:nvSpPr>
          <p:spPr>
            <a:xfrm>
              <a:off x="6111525" y="2652950"/>
              <a:ext cx="85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tipo 1</a:t>
              </a:r>
              <a:endParaRPr b="1" sz="1200"/>
            </a:p>
          </p:txBody>
        </p:sp>
        <p:sp>
          <p:nvSpPr>
            <p:cNvPr id="207" name="Google Shape;207;g3466c6d9e8c_0_168"/>
            <p:cNvSpPr txBox="1"/>
            <p:nvPr/>
          </p:nvSpPr>
          <p:spPr>
            <a:xfrm>
              <a:off x="6111525" y="3133050"/>
              <a:ext cx="85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tipo 2</a:t>
              </a:r>
              <a:endParaRPr b="1" sz="1200"/>
            </a:p>
          </p:txBody>
        </p:sp>
        <p:sp>
          <p:nvSpPr>
            <p:cNvPr id="208" name="Google Shape;208;g3466c6d9e8c_0_168"/>
            <p:cNvSpPr txBox="1"/>
            <p:nvPr/>
          </p:nvSpPr>
          <p:spPr>
            <a:xfrm>
              <a:off x="6111525" y="3613150"/>
              <a:ext cx="85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tipo 3</a:t>
              </a:r>
              <a:endParaRPr b="1" sz="1200"/>
            </a:p>
          </p:txBody>
        </p:sp>
        <p:sp>
          <p:nvSpPr>
            <p:cNvPr id="209" name="Google Shape;209;g3466c6d9e8c_0_168"/>
            <p:cNvSpPr/>
            <p:nvPr/>
          </p:nvSpPr>
          <p:spPr>
            <a:xfrm>
              <a:off x="6185650" y="2552700"/>
              <a:ext cx="2278200" cy="1584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1658C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3466c6d9e8c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466c6d9e8c_0_112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Deep Learning</a:t>
            </a:r>
            <a:endParaRPr sz="2800"/>
          </a:p>
        </p:txBody>
      </p:sp>
      <p:sp>
        <p:nvSpPr>
          <p:cNvPr id="217" name="Google Shape;217;g3466c6d9e8c_0_112"/>
          <p:cNvSpPr/>
          <p:nvPr/>
        </p:nvSpPr>
        <p:spPr>
          <a:xfrm>
            <a:off x="951225" y="2406325"/>
            <a:ext cx="1784700" cy="47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18" name="Google Shape;218;g3466c6d9e8c_0_112"/>
          <p:cNvSpPr/>
          <p:nvPr/>
        </p:nvSpPr>
        <p:spPr>
          <a:xfrm>
            <a:off x="3639550" y="1243938"/>
            <a:ext cx="5228700" cy="3078000"/>
          </a:xfrm>
          <a:prstGeom prst="roundRect">
            <a:avLst>
              <a:gd fmla="val 16667" name="adj"/>
            </a:avLst>
          </a:prstGeom>
          <a:solidFill>
            <a:srgbClr val="397E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19" name="Google Shape;219;g3466c6d9e8c_0_112"/>
          <p:cNvSpPr txBox="1"/>
          <p:nvPr/>
        </p:nvSpPr>
        <p:spPr>
          <a:xfrm>
            <a:off x="3769900" y="1304825"/>
            <a:ext cx="5033100" cy="29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Il 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Deep Learning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è un sottoinsieme del Machine Learning e si basa sull’uso di 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reti neurali artificiali profonde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, costituite da strati di 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percettroni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(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neuroni artificiali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).</a:t>
            </a:r>
            <a:endParaRPr sz="130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Simula in parte il funzionamento del cervello umano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ed è in grado di 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apprendere automaticamente caratteristiche complesse, schemi e relazioni dai dati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, senza bisogno di programmazione manuale.</a:t>
            </a:r>
            <a:endParaRPr sz="130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A differenza del Machine Learning richiede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grandi quantità di dati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e </a:t>
            </a:r>
            <a:r>
              <a:rPr b="1"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potenza computazionale</a:t>
            </a:r>
            <a:r>
              <a:rPr lang="en-US" sz="130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per ottenere buoni risultati.</a:t>
            </a:r>
            <a:endParaRPr sz="130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47a2ae43a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47a2ae43ae_0_0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Deep Learning</a:t>
            </a:r>
            <a:endParaRPr sz="2800"/>
          </a:p>
        </p:txBody>
      </p:sp>
      <p:sp>
        <p:nvSpPr>
          <p:cNvPr id="227" name="Google Shape;227;g347a2ae43ae_0_0"/>
          <p:cNvSpPr/>
          <p:nvPr/>
        </p:nvSpPr>
        <p:spPr>
          <a:xfrm>
            <a:off x="951225" y="2406325"/>
            <a:ext cx="1784700" cy="47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228" name="Google Shape;228;g347a2ae43ae_0_0"/>
          <p:cNvPicPr preferRelativeResize="0"/>
          <p:nvPr/>
        </p:nvPicPr>
        <p:blipFill rotWithShape="1">
          <a:blip r:embed="rId4">
            <a:alphaModFix/>
          </a:blip>
          <a:srcRect b="0" l="0" r="68130" t="0"/>
          <a:stretch/>
        </p:blipFill>
        <p:spPr>
          <a:xfrm>
            <a:off x="3547850" y="1203400"/>
            <a:ext cx="1488526" cy="311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47a2ae43ae_0_0"/>
          <p:cNvSpPr txBox="1"/>
          <p:nvPr/>
        </p:nvSpPr>
        <p:spPr>
          <a:xfrm>
            <a:off x="7326275" y="1464775"/>
            <a:ext cx="10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hidden layer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0" name="Google Shape;230;g347a2ae43ae_0_0"/>
          <p:cNvSpPr txBox="1"/>
          <p:nvPr/>
        </p:nvSpPr>
        <p:spPr>
          <a:xfrm>
            <a:off x="3846900" y="3086775"/>
            <a:ext cx="7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input</a:t>
            </a:r>
            <a:endParaRPr b="1"/>
          </a:p>
        </p:txBody>
      </p:sp>
      <p:pic>
        <p:nvPicPr>
          <p:cNvPr id="231" name="Google Shape;231;g347a2ae43ae_0_0"/>
          <p:cNvPicPr preferRelativeResize="0"/>
          <p:nvPr/>
        </p:nvPicPr>
        <p:blipFill rotWithShape="1">
          <a:blip r:embed="rId4">
            <a:alphaModFix/>
          </a:blip>
          <a:srcRect b="0" l="28697" r="46490" t="10193"/>
          <a:stretch/>
        </p:blipFill>
        <p:spPr>
          <a:xfrm>
            <a:off x="5036375" y="1520875"/>
            <a:ext cx="1158900" cy="279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47a2ae43ae_0_0"/>
          <p:cNvPicPr preferRelativeResize="0"/>
          <p:nvPr/>
        </p:nvPicPr>
        <p:blipFill rotWithShape="1">
          <a:blip r:embed="rId4">
            <a:alphaModFix/>
          </a:blip>
          <a:srcRect b="0" l="53070" r="22117" t="10193"/>
          <a:stretch/>
        </p:blipFill>
        <p:spPr>
          <a:xfrm>
            <a:off x="6167375" y="1520875"/>
            <a:ext cx="1158900" cy="279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47a2ae43ae_0_0"/>
          <p:cNvPicPr preferRelativeResize="0"/>
          <p:nvPr/>
        </p:nvPicPr>
        <p:blipFill rotWithShape="1">
          <a:blip r:embed="rId4">
            <a:alphaModFix/>
          </a:blip>
          <a:srcRect b="0" l="75187" r="0" t="26411"/>
          <a:stretch/>
        </p:blipFill>
        <p:spPr>
          <a:xfrm>
            <a:off x="7201475" y="2025775"/>
            <a:ext cx="1158900" cy="229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g347a2ae43ae_0_0"/>
          <p:cNvGrpSpPr/>
          <p:nvPr/>
        </p:nvGrpSpPr>
        <p:grpSpPr>
          <a:xfrm>
            <a:off x="7810500" y="2672175"/>
            <a:ext cx="1158900" cy="783888"/>
            <a:chOff x="7690175" y="2672175"/>
            <a:chExt cx="1158900" cy="783888"/>
          </a:xfrm>
        </p:grpSpPr>
        <p:sp>
          <p:nvSpPr>
            <p:cNvPr id="235" name="Google Shape;235;g347a2ae43ae_0_0"/>
            <p:cNvSpPr txBox="1"/>
            <p:nvPr/>
          </p:nvSpPr>
          <p:spPr>
            <a:xfrm>
              <a:off x="7907075" y="3086763"/>
              <a:ext cx="725100" cy="369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</a:rPr>
                <a:t>output</a:t>
              </a:r>
              <a:endParaRPr b="1"/>
            </a:p>
          </p:txBody>
        </p:sp>
        <p:sp>
          <p:nvSpPr>
            <p:cNvPr id="236" name="Google Shape;236;g347a2ae43ae_0_0"/>
            <p:cNvSpPr txBox="1"/>
            <p:nvPr/>
          </p:nvSpPr>
          <p:spPr>
            <a:xfrm>
              <a:off x="7690175" y="2672175"/>
              <a:ext cx="1158900" cy="369300"/>
            </a:xfrm>
            <a:prstGeom prst="rect">
              <a:avLst/>
            </a:prstGeom>
            <a:solidFill>
              <a:srgbClr val="75553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</a:rPr>
                <a:t>CARLINO</a:t>
              </a:r>
              <a:endParaRPr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466c6d9e8c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466c6d9e8c_0_266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Generative AI</a:t>
            </a:r>
            <a:endParaRPr sz="2800"/>
          </a:p>
        </p:txBody>
      </p:sp>
      <p:sp>
        <p:nvSpPr>
          <p:cNvPr id="244" name="Google Shape;244;g3466c6d9e8c_0_266"/>
          <p:cNvSpPr/>
          <p:nvPr/>
        </p:nvSpPr>
        <p:spPr>
          <a:xfrm>
            <a:off x="951225" y="2847475"/>
            <a:ext cx="1784700" cy="47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5" name="Google Shape;245;g3466c6d9e8c_0_266"/>
          <p:cNvSpPr/>
          <p:nvPr/>
        </p:nvSpPr>
        <p:spPr>
          <a:xfrm>
            <a:off x="3659600" y="1159075"/>
            <a:ext cx="5228700" cy="2007300"/>
          </a:xfrm>
          <a:prstGeom prst="roundRect">
            <a:avLst>
              <a:gd fmla="val 16667" name="adj"/>
            </a:avLst>
          </a:prstGeom>
          <a:solidFill>
            <a:srgbClr val="589B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6" name="Google Shape;246;g3466c6d9e8c_0_266"/>
          <p:cNvSpPr txBox="1"/>
          <p:nvPr/>
        </p:nvSpPr>
        <p:spPr>
          <a:xfrm>
            <a:off x="3990500" y="1343125"/>
            <a:ext cx="4662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L’AI generativa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è una particolare branca del Deep Learning che permette di </a:t>
            </a: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creare nuovi contenuti, come testi, immagini, video o suoni.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Gli strumenti di AI generativa non si limitano a riconoscere dati esistenti, ma </a:t>
            </a: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generano nuove informazioni basate su ciò che hanno imparato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g3466c6d9e8c_0_266"/>
          <p:cNvPicPr preferRelativeResize="0"/>
          <p:nvPr/>
        </p:nvPicPr>
        <p:blipFill rotWithShape="1">
          <a:blip r:embed="rId4">
            <a:alphaModFix/>
          </a:blip>
          <a:srcRect b="32854" l="0" r="0" t="28861"/>
          <a:stretch/>
        </p:blipFill>
        <p:spPr>
          <a:xfrm>
            <a:off x="4733213" y="3238575"/>
            <a:ext cx="3176874" cy="8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3466c6d9e8c_0_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466c6d9e8c_0_273"/>
          <p:cNvSpPr/>
          <p:nvPr/>
        </p:nvSpPr>
        <p:spPr>
          <a:xfrm>
            <a:off x="951225" y="3328725"/>
            <a:ext cx="17847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55" name="Google Shape;255;g3466c6d9e8c_0_273"/>
          <p:cNvSpPr/>
          <p:nvPr/>
        </p:nvSpPr>
        <p:spPr>
          <a:xfrm>
            <a:off x="3639550" y="1243950"/>
            <a:ext cx="5228700" cy="23994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56" name="Google Shape;256;g3466c6d9e8c_0_273"/>
          <p:cNvSpPr txBox="1"/>
          <p:nvPr/>
        </p:nvSpPr>
        <p:spPr>
          <a:xfrm>
            <a:off x="3892750" y="1376250"/>
            <a:ext cx="47223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Large Language Models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(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LLM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) sono modelli di AI generativa specializzati nell’elaborazione del linguaggio naturale. </a:t>
            </a:r>
            <a:endParaRPr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Vengono addestrati su enormi quantità di testi e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imparano a prevedere la parola successiva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o più precisamente la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sequenza di caratteri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(in gergo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token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) che deve completare una frase di partenza.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g3466c6d9e8c_0_273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Large Language Model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3466c6d9e8c_0_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466c6d9e8c_0_280"/>
          <p:cNvSpPr/>
          <p:nvPr/>
        </p:nvSpPr>
        <p:spPr>
          <a:xfrm>
            <a:off x="951225" y="3328725"/>
            <a:ext cx="17847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65" name="Google Shape;265;g3466c6d9e8c_0_280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Large Language Model</a:t>
            </a:r>
            <a:endParaRPr sz="2800"/>
          </a:p>
        </p:txBody>
      </p:sp>
      <p:pic>
        <p:nvPicPr>
          <p:cNvPr id="266" name="Google Shape;266;g3466c6d9e8c_0_280" title="Screenshot 2025-03-31 alle 14.35.02.png"/>
          <p:cNvPicPr preferRelativeResize="0"/>
          <p:nvPr/>
        </p:nvPicPr>
        <p:blipFill rotWithShape="1">
          <a:blip r:embed="rId4">
            <a:alphaModFix/>
          </a:blip>
          <a:srcRect b="25700" l="0" r="0" t="0"/>
          <a:stretch/>
        </p:blipFill>
        <p:spPr>
          <a:xfrm>
            <a:off x="3653398" y="1172600"/>
            <a:ext cx="3339076" cy="2506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7" name="Google Shape;267;g3466c6d9e8c_0_280"/>
          <p:cNvSpPr txBox="1"/>
          <p:nvPr/>
        </p:nvSpPr>
        <p:spPr>
          <a:xfrm>
            <a:off x="4500338" y="3738500"/>
            <a:ext cx="16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5"/>
              </a:rPr>
              <a:t>Attention is All You Need</a:t>
            </a: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, 12/06/2017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268" name="Google Shape;268;g3466c6d9e8c_0_280" title="Screenshot 2025-03-31 alle 14.43.24.png"/>
          <p:cNvPicPr preferRelativeResize="0"/>
          <p:nvPr/>
        </p:nvPicPr>
        <p:blipFill rotWithShape="1">
          <a:blip r:embed="rId6">
            <a:alphaModFix/>
          </a:blip>
          <a:srcRect b="27781" l="13558" r="7289" t="32806"/>
          <a:stretch/>
        </p:blipFill>
        <p:spPr>
          <a:xfrm>
            <a:off x="6739825" y="2417150"/>
            <a:ext cx="2269527" cy="733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9" name="Google Shape;269;g3466c6d9e8c_0_280"/>
          <p:cNvSpPr txBox="1"/>
          <p:nvPr/>
        </p:nvSpPr>
        <p:spPr>
          <a:xfrm>
            <a:off x="7083550" y="3209025"/>
            <a:ext cx="158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7"/>
              </a:rPr>
              <a:t>Transformer models and BERT model: Overview</a:t>
            </a: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, Google, 5/06/2023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466c6d9e8c_0_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466c6d9e8c_0_317"/>
          <p:cNvSpPr/>
          <p:nvPr/>
        </p:nvSpPr>
        <p:spPr>
          <a:xfrm>
            <a:off x="951225" y="3328725"/>
            <a:ext cx="17847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77" name="Google Shape;277;g3466c6d9e8c_0_317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Large Language Model</a:t>
            </a:r>
            <a:endParaRPr sz="2800"/>
          </a:p>
        </p:txBody>
      </p:sp>
      <p:sp>
        <p:nvSpPr>
          <p:cNvPr id="278" name="Google Shape;278;g3466c6d9e8c_0_317"/>
          <p:cNvSpPr txBox="1"/>
          <p:nvPr/>
        </p:nvSpPr>
        <p:spPr>
          <a:xfrm>
            <a:off x="3751700" y="1782200"/>
            <a:ext cx="48597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Tokenization</a:t>
            </a:r>
            <a:br>
              <a:rPr b="1" lang="en-US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-US" sz="1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</a:t>
            </a:r>
            <a:r>
              <a:rPr lang="en-US" sz="1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uddivisione di testi in unità più piccole (token) che possono essere parole, sillabe o caratteri.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g3466c6d9e8c_0_317"/>
          <p:cNvSpPr/>
          <p:nvPr/>
        </p:nvSpPr>
        <p:spPr>
          <a:xfrm>
            <a:off x="3863650" y="2647100"/>
            <a:ext cx="4747800" cy="46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Nell’era digitale la rete è…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80" name="Google Shape;280;g3466c6d9e8c_0_317"/>
          <p:cNvSpPr/>
          <p:nvPr/>
        </p:nvSpPr>
        <p:spPr>
          <a:xfrm>
            <a:off x="3863650" y="3203000"/>
            <a:ext cx="6081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Nell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81" name="Google Shape;281;g3466c6d9e8c_0_317"/>
          <p:cNvSpPr/>
          <p:nvPr/>
        </p:nvSpPr>
        <p:spPr>
          <a:xfrm>
            <a:off x="4572000" y="3203000"/>
            <a:ext cx="6081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era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82" name="Google Shape;282;g3466c6d9e8c_0_317"/>
          <p:cNvSpPr/>
          <p:nvPr/>
        </p:nvSpPr>
        <p:spPr>
          <a:xfrm>
            <a:off x="5325975" y="3203000"/>
            <a:ext cx="9906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digitale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83" name="Google Shape;283;g3466c6d9e8c_0_317"/>
          <p:cNvSpPr/>
          <p:nvPr/>
        </p:nvSpPr>
        <p:spPr>
          <a:xfrm>
            <a:off x="6462450" y="3203000"/>
            <a:ext cx="4959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la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84" name="Google Shape;284;g3466c6d9e8c_0_317"/>
          <p:cNvSpPr/>
          <p:nvPr/>
        </p:nvSpPr>
        <p:spPr>
          <a:xfrm>
            <a:off x="7104225" y="3203000"/>
            <a:ext cx="6663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rete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85" name="Google Shape;285;g3466c6d9e8c_0_317"/>
          <p:cNvSpPr/>
          <p:nvPr/>
        </p:nvSpPr>
        <p:spPr>
          <a:xfrm>
            <a:off x="7916400" y="3203000"/>
            <a:ext cx="6663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è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3466c6d9e8c_0_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466c6d9e8c_0_340"/>
          <p:cNvSpPr/>
          <p:nvPr/>
        </p:nvSpPr>
        <p:spPr>
          <a:xfrm>
            <a:off x="951225" y="3328725"/>
            <a:ext cx="17847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93" name="Google Shape;293;g3466c6d9e8c_0_340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Large Language Model</a:t>
            </a:r>
            <a:endParaRPr sz="2800"/>
          </a:p>
        </p:txBody>
      </p:sp>
      <p:sp>
        <p:nvSpPr>
          <p:cNvPr id="294" name="Google Shape;294;g3466c6d9e8c_0_340"/>
          <p:cNvSpPr txBox="1"/>
          <p:nvPr/>
        </p:nvSpPr>
        <p:spPr>
          <a:xfrm>
            <a:off x="3605325" y="1348575"/>
            <a:ext cx="48597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Embedding</a:t>
            </a:r>
            <a:br>
              <a:rPr b="1" lang="en-US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-US" sz="1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</a:t>
            </a:r>
            <a:r>
              <a:rPr lang="en-US" sz="1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ssegnazione per ogni token di un valore numerico in uno spazio multidimensionale, per capire le relazioni tra le parole.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3466c6d9e8c_0_340"/>
          <p:cNvSpPr/>
          <p:nvPr/>
        </p:nvSpPr>
        <p:spPr>
          <a:xfrm>
            <a:off x="3731650" y="2213475"/>
            <a:ext cx="6081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Nell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96" name="Google Shape;296;g3466c6d9e8c_0_340"/>
          <p:cNvSpPr/>
          <p:nvPr/>
        </p:nvSpPr>
        <p:spPr>
          <a:xfrm>
            <a:off x="4440000" y="2213475"/>
            <a:ext cx="6081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era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97" name="Google Shape;297;g3466c6d9e8c_0_340"/>
          <p:cNvSpPr/>
          <p:nvPr/>
        </p:nvSpPr>
        <p:spPr>
          <a:xfrm>
            <a:off x="5193975" y="2213475"/>
            <a:ext cx="9906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digitale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98" name="Google Shape;298;g3466c6d9e8c_0_340"/>
          <p:cNvSpPr/>
          <p:nvPr/>
        </p:nvSpPr>
        <p:spPr>
          <a:xfrm>
            <a:off x="6330450" y="2213475"/>
            <a:ext cx="4959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la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99" name="Google Shape;299;g3466c6d9e8c_0_340"/>
          <p:cNvSpPr/>
          <p:nvPr/>
        </p:nvSpPr>
        <p:spPr>
          <a:xfrm>
            <a:off x="6972225" y="2213475"/>
            <a:ext cx="6663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rete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0" name="Google Shape;300;g3466c6d9e8c_0_340"/>
          <p:cNvSpPr/>
          <p:nvPr/>
        </p:nvSpPr>
        <p:spPr>
          <a:xfrm>
            <a:off x="7784400" y="2213475"/>
            <a:ext cx="666300" cy="4662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Epilogue"/>
                <a:ea typeface="Epilogue"/>
                <a:cs typeface="Epilogue"/>
                <a:sym typeface="Epilogue"/>
              </a:rPr>
              <a:t>è</a:t>
            </a:r>
            <a:endParaRPr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1" name="Google Shape;301;g3466c6d9e8c_0_340"/>
          <p:cNvSpPr/>
          <p:nvPr/>
        </p:nvSpPr>
        <p:spPr>
          <a:xfrm>
            <a:off x="3731650" y="3151925"/>
            <a:ext cx="608100" cy="766200"/>
          </a:xfrm>
          <a:prstGeom prst="roundRect">
            <a:avLst>
              <a:gd fmla="val 16667" name="adj"/>
            </a:avLst>
          </a:prstGeom>
          <a:solidFill>
            <a:srgbClr val="FF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[0.125, -0.452, ..., 0.123]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2" name="Google Shape;302;g3466c6d9e8c_0_340"/>
          <p:cNvSpPr/>
          <p:nvPr/>
        </p:nvSpPr>
        <p:spPr>
          <a:xfrm>
            <a:off x="4440000" y="3151925"/>
            <a:ext cx="608100" cy="766200"/>
          </a:xfrm>
          <a:prstGeom prst="roundRect">
            <a:avLst>
              <a:gd fmla="val 16667" name="adj"/>
            </a:avLst>
          </a:prstGeom>
          <a:solidFill>
            <a:srgbClr val="FF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[0.26, -0.592, ..., 0.212]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3" name="Google Shape;303;g3466c6d9e8c_0_340"/>
          <p:cNvSpPr/>
          <p:nvPr/>
        </p:nvSpPr>
        <p:spPr>
          <a:xfrm>
            <a:off x="5385225" y="3151925"/>
            <a:ext cx="608100" cy="766200"/>
          </a:xfrm>
          <a:prstGeom prst="roundRect">
            <a:avLst>
              <a:gd fmla="val 16667" name="adj"/>
            </a:avLst>
          </a:prstGeom>
          <a:solidFill>
            <a:srgbClr val="FF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[0.135, -0.162, ..., 0.173]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4" name="Google Shape;304;g3466c6d9e8c_0_340"/>
          <p:cNvSpPr/>
          <p:nvPr/>
        </p:nvSpPr>
        <p:spPr>
          <a:xfrm>
            <a:off x="6274350" y="3151925"/>
            <a:ext cx="608100" cy="766200"/>
          </a:xfrm>
          <a:prstGeom prst="roundRect">
            <a:avLst>
              <a:gd fmla="val 16667" name="adj"/>
            </a:avLst>
          </a:prstGeom>
          <a:solidFill>
            <a:srgbClr val="FF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[0.174, -0.792, ..., 0.223]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5" name="Google Shape;305;g3466c6d9e8c_0_340"/>
          <p:cNvSpPr/>
          <p:nvPr/>
        </p:nvSpPr>
        <p:spPr>
          <a:xfrm>
            <a:off x="7001325" y="3151925"/>
            <a:ext cx="608100" cy="766200"/>
          </a:xfrm>
          <a:prstGeom prst="roundRect">
            <a:avLst>
              <a:gd fmla="val 16667" name="adj"/>
            </a:avLst>
          </a:prstGeom>
          <a:solidFill>
            <a:srgbClr val="FF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[0.134, -0.882, ..., 0.294]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6" name="Google Shape;306;g3466c6d9e8c_0_340"/>
          <p:cNvSpPr/>
          <p:nvPr/>
        </p:nvSpPr>
        <p:spPr>
          <a:xfrm>
            <a:off x="7813500" y="3151925"/>
            <a:ext cx="608100" cy="766200"/>
          </a:xfrm>
          <a:prstGeom prst="roundRect">
            <a:avLst>
              <a:gd fmla="val 16667" name="adj"/>
            </a:avLst>
          </a:prstGeom>
          <a:solidFill>
            <a:srgbClr val="FF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[0.234, -0.372, ..., 0.523]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7" name="Google Shape;307;g3466c6d9e8c_0_340"/>
          <p:cNvSpPr/>
          <p:nvPr/>
        </p:nvSpPr>
        <p:spPr>
          <a:xfrm>
            <a:off x="3731650" y="2756725"/>
            <a:ext cx="608100" cy="2319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213144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8" name="Google Shape;308;g3466c6d9e8c_0_340"/>
          <p:cNvSpPr/>
          <p:nvPr/>
        </p:nvSpPr>
        <p:spPr>
          <a:xfrm>
            <a:off x="4440000" y="2757250"/>
            <a:ext cx="608100" cy="2319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59218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09" name="Google Shape;309;g3466c6d9e8c_0_340"/>
          <p:cNvSpPr/>
          <p:nvPr/>
        </p:nvSpPr>
        <p:spPr>
          <a:xfrm>
            <a:off x="5183300" y="2756875"/>
            <a:ext cx="990600" cy="2319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43939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10" name="Google Shape;310;g3466c6d9e8c_0_340"/>
          <p:cNvSpPr/>
          <p:nvPr/>
        </p:nvSpPr>
        <p:spPr>
          <a:xfrm>
            <a:off x="6274350" y="2757250"/>
            <a:ext cx="608100" cy="2319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1111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11" name="Google Shape;311;g3466c6d9e8c_0_340"/>
          <p:cNvSpPr/>
          <p:nvPr/>
        </p:nvSpPr>
        <p:spPr>
          <a:xfrm>
            <a:off x="7001325" y="2757250"/>
            <a:ext cx="608100" cy="2319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414131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12" name="Google Shape;312;g3466c6d9e8c_0_340"/>
          <p:cNvSpPr/>
          <p:nvPr/>
        </p:nvSpPr>
        <p:spPr>
          <a:xfrm>
            <a:off x="7813500" y="2757250"/>
            <a:ext cx="608100" cy="231900"/>
          </a:xfrm>
          <a:prstGeom prst="roundRect">
            <a:avLst>
              <a:gd fmla="val 16667" name="adj"/>
            </a:avLst>
          </a:prstGeom>
          <a:solidFill>
            <a:srgbClr val="94C5F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Epilogue"/>
                <a:ea typeface="Epilogue"/>
                <a:cs typeface="Epilogue"/>
                <a:sym typeface="Epilogue"/>
              </a:rPr>
              <a:t>49238</a:t>
            </a:r>
            <a:endParaRPr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13" name="Google Shape;313;g3466c6d9e8c_0_340"/>
          <p:cNvSpPr/>
          <p:nvPr/>
        </p:nvSpPr>
        <p:spPr>
          <a:xfrm>
            <a:off x="8509925" y="2757250"/>
            <a:ext cx="365100" cy="2319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Epilogue"/>
                <a:ea typeface="Epilogue"/>
                <a:cs typeface="Epilogue"/>
                <a:sym typeface="Epilogue"/>
              </a:rPr>
              <a:t>ID</a:t>
            </a:r>
            <a:endParaRPr b="1" sz="9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14" name="Google Shape;314;g3466c6d9e8c_0_340"/>
          <p:cNvSpPr/>
          <p:nvPr/>
        </p:nvSpPr>
        <p:spPr>
          <a:xfrm>
            <a:off x="3731644" y="3970650"/>
            <a:ext cx="4689900" cy="2319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Epilogue"/>
                <a:ea typeface="Epilogue"/>
                <a:cs typeface="Epilogue"/>
                <a:sym typeface="Epilogue"/>
              </a:rPr>
              <a:t>Posizione vettore</a:t>
            </a:r>
            <a:endParaRPr b="1" sz="9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3466c6d9e8c_0_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466c6d9e8c_0_506"/>
          <p:cNvSpPr/>
          <p:nvPr/>
        </p:nvSpPr>
        <p:spPr>
          <a:xfrm>
            <a:off x="951225" y="3328725"/>
            <a:ext cx="17847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22" name="Google Shape;322;g3466c6d9e8c_0_506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Large Language Model</a:t>
            </a:r>
            <a:endParaRPr sz="2800"/>
          </a:p>
        </p:txBody>
      </p:sp>
      <p:pic>
        <p:nvPicPr>
          <p:cNvPr id="323" name="Google Shape;323;g3466c6d9e8c_0_506" title="Differenza supervisionato non supervisionato.png"/>
          <p:cNvPicPr preferRelativeResize="0"/>
          <p:nvPr/>
        </p:nvPicPr>
        <p:blipFill rotWithShape="1">
          <a:blip r:embed="rId4">
            <a:alphaModFix/>
          </a:blip>
          <a:srcRect b="0" l="0" r="0" t="12541"/>
          <a:stretch/>
        </p:blipFill>
        <p:spPr>
          <a:xfrm>
            <a:off x="4162400" y="1070425"/>
            <a:ext cx="3639300" cy="3425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3466c6d9e8c_0_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466c6d9e8c_0_435"/>
          <p:cNvSpPr/>
          <p:nvPr/>
        </p:nvSpPr>
        <p:spPr>
          <a:xfrm>
            <a:off x="951225" y="3328725"/>
            <a:ext cx="17847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31" name="Google Shape;331;g3466c6d9e8c_0_435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Large Language Model</a:t>
            </a:r>
            <a:endParaRPr sz="2800"/>
          </a:p>
        </p:txBody>
      </p:sp>
      <p:sp>
        <p:nvSpPr>
          <p:cNvPr id="332" name="Google Shape;332;g3466c6d9e8c_0_435"/>
          <p:cNvSpPr/>
          <p:nvPr/>
        </p:nvSpPr>
        <p:spPr>
          <a:xfrm>
            <a:off x="3813500" y="1423900"/>
            <a:ext cx="4747800" cy="46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Epilogue"/>
                <a:ea typeface="Epilogue"/>
                <a:cs typeface="Epilogue"/>
                <a:sym typeface="Epilogue"/>
              </a:rPr>
              <a:t>Nell’era digitale la rete è importante per …</a:t>
            </a:r>
            <a:endParaRPr b="1" sz="16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33" name="Google Shape;333;g3466c6d9e8c_0_435"/>
          <p:cNvSpPr txBox="1"/>
          <p:nvPr/>
        </p:nvSpPr>
        <p:spPr>
          <a:xfrm>
            <a:off x="3813500" y="2077450"/>
            <a:ext cx="27336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la connessione Wi-Fi</a:t>
            </a:r>
            <a:endParaRPr b="1" sz="16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andare in vantaggio</a:t>
            </a:r>
            <a:endParaRPr b="1" sz="16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una buona pesca </a:t>
            </a:r>
            <a:b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b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-US" sz="11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altre parole con probabilità inferiori</a:t>
            </a:r>
            <a:endParaRPr b="1" sz="16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34" name="Google Shape;334;g3466c6d9e8c_0_435"/>
          <p:cNvSpPr txBox="1"/>
          <p:nvPr/>
        </p:nvSpPr>
        <p:spPr>
          <a:xfrm>
            <a:off x="6613975" y="2077450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[90%] </a:t>
            </a:r>
            <a:endParaRPr/>
          </a:p>
        </p:txBody>
      </p:sp>
      <p:sp>
        <p:nvSpPr>
          <p:cNvPr id="335" name="Google Shape;335;g3466c6d9e8c_0_435"/>
          <p:cNvSpPr txBox="1"/>
          <p:nvPr/>
        </p:nvSpPr>
        <p:spPr>
          <a:xfrm>
            <a:off x="6613975" y="2427625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[1,5%] </a:t>
            </a:r>
            <a:endParaRPr/>
          </a:p>
        </p:txBody>
      </p:sp>
      <p:sp>
        <p:nvSpPr>
          <p:cNvPr id="336" name="Google Shape;336;g3466c6d9e8c_0_435"/>
          <p:cNvSpPr txBox="1"/>
          <p:nvPr/>
        </p:nvSpPr>
        <p:spPr>
          <a:xfrm>
            <a:off x="6613975" y="2777800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[0,5%] </a:t>
            </a:r>
            <a:endParaRPr/>
          </a:p>
        </p:txBody>
      </p:sp>
      <p:sp>
        <p:nvSpPr>
          <p:cNvPr id="337" name="Google Shape;337;g3466c6d9e8c_0_435"/>
          <p:cNvSpPr txBox="1"/>
          <p:nvPr/>
        </p:nvSpPr>
        <p:spPr>
          <a:xfrm>
            <a:off x="6613975" y="3478150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[xx%]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66c6d9e8c_0_239"/>
          <p:cNvSpPr/>
          <p:nvPr/>
        </p:nvSpPr>
        <p:spPr>
          <a:xfrm>
            <a:off x="2024250" y="445675"/>
            <a:ext cx="5705100" cy="6294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Epilogue"/>
                <a:ea typeface="Epilogue"/>
                <a:cs typeface="Epilogue"/>
                <a:sym typeface="Epilogue"/>
              </a:rPr>
              <a:t>Intelligenza Artificiale</a:t>
            </a:r>
            <a:endParaRPr b="1" sz="22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3" name="Google Shape;103;g3466c6d9e8c_0_239"/>
          <p:cNvSpPr/>
          <p:nvPr/>
        </p:nvSpPr>
        <p:spPr>
          <a:xfrm>
            <a:off x="2670450" y="1276159"/>
            <a:ext cx="4412700" cy="629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Intelligenza Artificiale Generativa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4" name="Google Shape;104;g3466c6d9e8c_0_239"/>
          <p:cNvSpPr/>
          <p:nvPr/>
        </p:nvSpPr>
        <p:spPr>
          <a:xfrm>
            <a:off x="2670450" y="2066519"/>
            <a:ext cx="4412700" cy="629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Machine Learning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5" name="Google Shape;105;g3466c6d9e8c_0_239"/>
          <p:cNvSpPr/>
          <p:nvPr/>
        </p:nvSpPr>
        <p:spPr>
          <a:xfrm>
            <a:off x="2670450" y="2856878"/>
            <a:ext cx="4412700" cy="629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Deep Learning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6" name="Google Shape;106;g3466c6d9e8c_0_239"/>
          <p:cNvSpPr/>
          <p:nvPr/>
        </p:nvSpPr>
        <p:spPr>
          <a:xfrm>
            <a:off x="2670450" y="3647238"/>
            <a:ext cx="4412700" cy="629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Large Language Models (LLMs)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3466c6d9e8c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3466c6d9e8c_0_149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ChatGPT, Gemini, Claude…</a:t>
            </a:r>
            <a:endParaRPr sz="2800"/>
          </a:p>
        </p:txBody>
      </p:sp>
      <p:sp>
        <p:nvSpPr>
          <p:cNvPr id="345" name="Google Shape;345;g3466c6d9e8c_0_149"/>
          <p:cNvSpPr txBox="1"/>
          <p:nvPr/>
        </p:nvSpPr>
        <p:spPr>
          <a:xfrm>
            <a:off x="3810950" y="1090625"/>
            <a:ext cx="4600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nterfaccia conversazionale </a:t>
            </a:r>
            <a:b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che si basa su un particolare LLM</a:t>
            </a:r>
            <a:endParaRPr b="1" sz="1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346" name="Google Shape;346;g3466c6d9e8c_0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250" y="1906750"/>
            <a:ext cx="1550749" cy="45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3466c6d9e8c_0_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7775" y="2663516"/>
            <a:ext cx="1423699" cy="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3466c6d9e8c_0_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0728" y="3642850"/>
            <a:ext cx="1550751" cy="33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466c6d9e8c_0_149"/>
          <p:cNvSpPr/>
          <p:nvPr/>
        </p:nvSpPr>
        <p:spPr>
          <a:xfrm>
            <a:off x="1352175" y="3810000"/>
            <a:ext cx="982800" cy="36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50" name="Google Shape;350;g3466c6d9e8c_0_149"/>
          <p:cNvPicPr preferRelativeResize="0"/>
          <p:nvPr/>
        </p:nvPicPr>
        <p:blipFill rotWithShape="1">
          <a:blip r:embed="rId7">
            <a:alphaModFix/>
          </a:blip>
          <a:srcRect b="0" l="29691" r="0" t="0"/>
          <a:stretch/>
        </p:blipFill>
        <p:spPr>
          <a:xfrm>
            <a:off x="6787850" y="1871661"/>
            <a:ext cx="1360579" cy="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466c6d9e8c_0_1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288" y="2783827"/>
            <a:ext cx="1423698" cy="48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466c6d9e8c_0_1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73525" y="3698388"/>
            <a:ext cx="1989225" cy="22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g3466c6d9e8c_0_149"/>
          <p:cNvCxnSpPr/>
          <p:nvPr/>
        </p:nvCxnSpPr>
        <p:spPr>
          <a:xfrm>
            <a:off x="5825300" y="2175700"/>
            <a:ext cx="5715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g3466c6d9e8c_0_149"/>
          <p:cNvCxnSpPr/>
          <p:nvPr/>
        </p:nvCxnSpPr>
        <p:spPr>
          <a:xfrm>
            <a:off x="5828138" y="3070050"/>
            <a:ext cx="5715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g3466c6d9e8c_0_149"/>
          <p:cNvCxnSpPr/>
          <p:nvPr/>
        </p:nvCxnSpPr>
        <p:spPr>
          <a:xfrm>
            <a:off x="5686738" y="3810288"/>
            <a:ext cx="5715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41e2ec2a68_0_7" title="Screenshot 2025-03-31 alle 13.13.38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25" y="2396250"/>
            <a:ext cx="5865976" cy="153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g341e2ec2a68_0_7"/>
          <p:cNvSpPr txBox="1"/>
          <p:nvPr/>
        </p:nvSpPr>
        <p:spPr>
          <a:xfrm>
            <a:off x="414963" y="3971375"/>
            <a:ext cx="586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4"/>
              </a:rPr>
              <a:t>A Proposal For The Dartmouth Summer Research Project On Artificial Intelligence</a:t>
            </a: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</a:t>
            </a: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Stanford.</a:t>
            </a:r>
            <a:r>
              <a:rPr lang="en-US" sz="800">
                <a:latin typeface="Epilogue"/>
                <a:ea typeface="Epilogue"/>
                <a:cs typeface="Epilogue"/>
                <a:sym typeface="Epilogue"/>
              </a:rPr>
              <a:t>edu</a:t>
            </a: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</a:t>
            </a: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31/08/1955</a:t>
            </a:r>
            <a:endParaRPr sz="800" u="sng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114" name="Google Shape;114;g341e2ec2a68_0_7" title="Screenshot 2025-03-31 alle 13.15.2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926" y="1106625"/>
            <a:ext cx="5865974" cy="12220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5" name="Google Shape;115;g341e2ec2a68_0_7"/>
          <p:cNvPicPr preferRelativeResize="0"/>
          <p:nvPr/>
        </p:nvPicPr>
        <p:blipFill rotWithShape="1">
          <a:blip r:embed="rId6">
            <a:alphaModFix/>
          </a:blip>
          <a:srcRect b="42429" l="1528" r="81199" t="17127"/>
          <a:stretch/>
        </p:blipFill>
        <p:spPr>
          <a:xfrm>
            <a:off x="6536525" y="1106625"/>
            <a:ext cx="925875" cy="136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6" name="Google Shape;116;g341e2ec2a68_0_7"/>
          <p:cNvPicPr preferRelativeResize="0"/>
          <p:nvPr/>
        </p:nvPicPr>
        <p:blipFill rotWithShape="1">
          <a:blip r:embed="rId6">
            <a:alphaModFix/>
          </a:blip>
          <a:srcRect b="41616" l="21510" r="61216" t="17940"/>
          <a:stretch/>
        </p:blipFill>
        <p:spPr>
          <a:xfrm>
            <a:off x="7605500" y="1106625"/>
            <a:ext cx="925875" cy="136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7" name="Google Shape;117;g341e2ec2a68_0_7"/>
          <p:cNvPicPr preferRelativeResize="0"/>
          <p:nvPr/>
        </p:nvPicPr>
        <p:blipFill rotWithShape="1">
          <a:blip r:embed="rId6">
            <a:alphaModFix/>
          </a:blip>
          <a:srcRect b="-1136" l="61676" r="21051" t="60693"/>
          <a:stretch/>
        </p:blipFill>
        <p:spPr>
          <a:xfrm>
            <a:off x="6536525" y="2561850"/>
            <a:ext cx="925875" cy="136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8" name="Google Shape;118;g341e2ec2a68_0_7"/>
          <p:cNvPicPr preferRelativeResize="0"/>
          <p:nvPr/>
        </p:nvPicPr>
        <p:blipFill rotWithShape="1">
          <a:blip r:embed="rId6">
            <a:alphaModFix/>
          </a:blip>
          <a:srcRect b="42967" l="41408" r="41318" t="17939"/>
          <a:stretch/>
        </p:blipFill>
        <p:spPr>
          <a:xfrm>
            <a:off x="7605500" y="2561850"/>
            <a:ext cx="925875" cy="132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9" name="Google Shape;119;g341e2ec2a68_0_7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Origini del termine “Artificial Intelligence”</a:t>
            </a:r>
            <a:endParaRPr sz="2800"/>
          </a:p>
        </p:txBody>
      </p:sp>
      <p:sp>
        <p:nvSpPr>
          <p:cNvPr id="120" name="Google Shape;120;g341e2ec2a68_0_7"/>
          <p:cNvSpPr txBox="1"/>
          <p:nvPr/>
        </p:nvSpPr>
        <p:spPr>
          <a:xfrm>
            <a:off x="6536525" y="3971375"/>
            <a:ext cx="199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Credit: </a:t>
            </a:r>
            <a:r>
              <a:rPr lang="en-US" sz="8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7"/>
              </a:rPr>
              <a:t>bulentsiyah - Kaggle</a:t>
            </a:r>
            <a:endParaRPr sz="8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a4c3b4230_0_0"/>
          <p:cNvSpPr txBox="1"/>
          <p:nvPr/>
        </p:nvSpPr>
        <p:spPr>
          <a:xfrm>
            <a:off x="414963" y="3971375"/>
            <a:ext cx="586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3"/>
              </a:rPr>
              <a:t>A Proposal For The Dartmouth Summer Research Project On Artificial Intelligence</a:t>
            </a: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Stanford.</a:t>
            </a:r>
            <a:r>
              <a:rPr lang="en-US" sz="800">
                <a:latin typeface="Epilogue"/>
                <a:ea typeface="Epilogue"/>
                <a:cs typeface="Epilogue"/>
                <a:sym typeface="Epilogue"/>
              </a:rPr>
              <a:t>edu</a:t>
            </a: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31/08/1955</a:t>
            </a:r>
            <a:endParaRPr sz="800" u="sng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127" name="Google Shape;127;g35a4c3b4230_0_0" title="Screenshot 2025-03-31 alle 13.15.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26" y="1106625"/>
            <a:ext cx="5865974" cy="12220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" name="Google Shape;128;g35a4c3b4230_0_0"/>
          <p:cNvPicPr preferRelativeResize="0"/>
          <p:nvPr/>
        </p:nvPicPr>
        <p:blipFill rotWithShape="1">
          <a:blip r:embed="rId5">
            <a:alphaModFix/>
          </a:blip>
          <a:srcRect b="42429" l="1528" r="81199" t="17127"/>
          <a:stretch/>
        </p:blipFill>
        <p:spPr>
          <a:xfrm>
            <a:off x="6536525" y="1106625"/>
            <a:ext cx="925875" cy="136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9" name="Google Shape;129;g35a4c3b4230_0_0"/>
          <p:cNvPicPr preferRelativeResize="0"/>
          <p:nvPr/>
        </p:nvPicPr>
        <p:blipFill rotWithShape="1">
          <a:blip r:embed="rId5">
            <a:alphaModFix/>
          </a:blip>
          <a:srcRect b="41616" l="21510" r="61216" t="17940"/>
          <a:stretch/>
        </p:blipFill>
        <p:spPr>
          <a:xfrm>
            <a:off x="7605500" y="1106625"/>
            <a:ext cx="925875" cy="136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0" name="Google Shape;130;g35a4c3b4230_0_0"/>
          <p:cNvPicPr preferRelativeResize="0"/>
          <p:nvPr/>
        </p:nvPicPr>
        <p:blipFill rotWithShape="1">
          <a:blip r:embed="rId5">
            <a:alphaModFix/>
          </a:blip>
          <a:srcRect b="-1136" l="61676" r="21051" t="60693"/>
          <a:stretch/>
        </p:blipFill>
        <p:spPr>
          <a:xfrm>
            <a:off x="6536525" y="2561850"/>
            <a:ext cx="925875" cy="136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1" name="Google Shape;131;g35a4c3b4230_0_0"/>
          <p:cNvPicPr preferRelativeResize="0"/>
          <p:nvPr/>
        </p:nvPicPr>
        <p:blipFill rotWithShape="1">
          <a:blip r:embed="rId5">
            <a:alphaModFix/>
          </a:blip>
          <a:srcRect b="42967" l="41408" r="41318" t="17939"/>
          <a:stretch/>
        </p:blipFill>
        <p:spPr>
          <a:xfrm>
            <a:off x="7605500" y="2561850"/>
            <a:ext cx="925875" cy="132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2" name="Google Shape;132;g35a4c3b4230_0_0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Origini del termine “Artificial Intelligence”</a:t>
            </a:r>
            <a:endParaRPr sz="2800"/>
          </a:p>
        </p:txBody>
      </p:sp>
      <p:sp>
        <p:nvSpPr>
          <p:cNvPr id="133" name="Google Shape;133;g35a4c3b4230_0_0"/>
          <p:cNvSpPr txBox="1"/>
          <p:nvPr/>
        </p:nvSpPr>
        <p:spPr>
          <a:xfrm>
            <a:off x="6536525" y="3971375"/>
            <a:ext cx="199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Credit: </a:t>
            </a:r>
            <a:r>
              <a:rPr lang="en-US" sz="8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6"/>
              </a:rPr>
              <a:t>bulentsiyah - Kaggle</a:t>
            </a:r>
            <a:endParaRPr sz="8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34" name="Google Shape;134;g35a4c3b4230_0_0"/>
          <p:cNvSpPr/>
          <p:nvPr/>
        </p:nvSpPr>
        <p:spPr>
          <a:xfrm>
            <a:off x="-10725" y="10725"/>
            <a:ext cx="9144000" cy="5143500"/>
          </a:xfrm>
          <a:prstGeom prst="rect">
            <a:avLst/>
          </a:prstGeom>
          <a:solidFill>
            <a:srgbClr val="000000">
              <a:alpha val="265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35" name="Google Shape;135;g35a4c3b4230_0_0" title="Screenshot 2025-03-31 alle 13.13.38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" y="1444162"/>
            <a:ext cx="8623849" cy="22551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36" name="Google Shape;136;g35a4c3b4230_0_0"/>
          <p:cNvCxnSpPr/>
          <p:nvPr/>
        </p:nvCxnSpPr>
        <p:spPr>
          <a:xfrm flipH="1" rot="10800000">
            <a:off x="3113525" y="2379525"/>
            <a:ext cx="5456400" cy="15900"/>
          </a:xfrm>
          <a:prstGeom prst="straightConnector1">
            <a:avLst/>
          </a:prstGeom>
          <a:noFill/>
          <a:ln cap="flat" cmpd="sng" w="38100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g35a4c3b4230_0_0"/>
          <p:cNvCxnSpPr/>
          <p:nvPr/>
        </p:nvCxnSpPr>
        <p:spPr>
          <a:xfrm flipH="1" rot="10800000">
            <a:off x="414925" y="2647100"/>
            <a:ext cx="6425400" cy="10800"/>
          </a:xfrm>
          <a:prstGeom prst="straightConnector1">
            <a:avLst/>
          </a:prstGeom>
          <a:noFill/>
          <a:ln cap="flat" cmpd="sng" w="38100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66c6d9e8c_0_220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Definizioni di Intelligenza (Artificiale)</a:t>
            </a:r>
            <a:endParaRPr sz="2800"/>
          </a:p>
        </p:txBody>
      </p:sp>
      <p:grpSp>
        <p:nvGrpSpPr>
          <p:cNvPr id="144" name="Google Shape;144;g3466c6d9e8c_0_220"/>
          <p:cNvGrpSpPr/>
          <p:nvPr/>
        </p:nvGrpSpPr>
        <p:grpSpPr>
          <a:xfrm>
            <a:off x="892750" y="1251700"/>
            <a:ext cx="3625200" cy="3324250"/>
            <a:chOff x="892750" y="1251700"/>
            <a:chExt cx="3625200" cy="3324250"/>
          </a:xfrm>
        </p:grpSpPr>
        <p:pic>
          <p:nvPicPr>
            <p:cNvPr id="145" name="Google Shape;145;g3466c6d9e8c_0_220" title="Screenshot 2025-03-31 alle 13.26.02.png"/>
            <p:cNvPicPr preferRelativeResize="0"/>
            <p:nvPr/>
          </p:nvPicPr>
          <p:blipFill rotWithShape="1">
            <a:blip r:embed="rId3">
              <a:alphaModFix/>
            </a:blip>
            <a:srcRect b="20798" l="0" r="0" t="0"/>
            <a:stretch/>
          </p:blipFill>
          <p:spPr>
            <a:xfrm>
              <a:off x="1167325" y="1251700"/>
              <a:ext cx="3076051" cy="2733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g3466c6d9e8c_0_220"/>
            <p:cNvSpPr txBox="1"/>
            <p:nvPr/>
          </p:nvSpPr>
          <p:spPr>
            <a:xfrm>
              <a:off x="892750" y="3984950"/>
              <a:ext cx="36252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S. Legg e M. Hutter,</a:t>
              </a:r>
              <a:r>
                <a:rPr lang="en-US" sz="800">
                  <a:solidFill>
                    <a:schemeClr val="dk1"/>
                  </a:solidFill>
                  <a:uFill>
                    <a:noFill/>
                  </a:uFill>
                  <a:latin typeface="Epilogue"/>
                  <a:ea typeface="Epilogue"/>
                  <a:cs typeface="Epilogue"/>
                  <a:sym typeface="Epilogue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</a:t>
              </a:r>
              <a:r>
                <a:rPr lang="en-US" sz="800" u="sng">
                  <a:solidFill>
                    <a:schemeClr val="hlink"/>
                  </a:solidFill>
                  <a:latin typeface="Epilogue"/>
                  <a:ea typeface="Epilogue"/>
                  <a:cs typeface="Epilogue"/>
                  <a:sym typeface="Epilogue"/>
                  <a:hlinkClick r:id="rId5"/>
                </a:rPr>
                <a:t>A Collection of Definitions of Intelligence</a:t>
              </a:r>
              <a:r>
                <a:rPr i="1"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,</a:t>
              </a:r>
              <a:br>
                <a:rPr i="1"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i="1" lang="en-US" sz="8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Frontiers in Artificial Intelligence and Applications, Vol.157 (2007) 17-24, 2007</a:t>
              </a:r>
              <a:endParaRPr i="1" sz="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47" name="Google Shape;147;g3466c6d9e8c_0_220"/>
            <p:cNvSpPr/>
            <p:nvPr/>
          </p:nvSpPr>
          <p:spPr>
            <a:xfrm>
              <a:off x="1167350" y="3596175"/>
              <a:ext cx="3076200" cy="38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70 definizioni di intelligenza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  <p:grpSp>
        <p:nvGrpSpPr>
          <p:cNvPr id="148" name="Google Shape;148;g3466c6d9e8c_0_220"/>
          <p:cNvGrpSpPr/>
          <p:nvPr/>
        </p:nvGrpSpPr>
        <p:grpSpPr>
          <a:xfrm>
            <a:off x="4764950" y="1251700"/>
            <a:ext cx="3000000" cy="3308050"/>
            <a:chOff x="4764950" y="1251700"/>
            <a:chExt cx="3000000" cy="3308050"/>
          </a:xfrm>
        </p:grpSpPr>
        <p:pic>
          <p:nvPicPr>
            <p:cNvPr id="149" name="Google Shape;149;g3466c6d9e8c_0_220" title="Defining Artificial Intelligence.png"/>
            <p:cNvPicPr preferRelativeResize="0"/>
            <p:nvPr/>
          </p:nvPicPr>
          <p:blipFill rotWithShape="1">
            <a:blip r:embed="rId6">
              <a:alphaModFix/>
            </a:blip>
            <a:srcRect b="20798" l="0" r="0" t="0"/>
            <a:stretch/>
          </p:blipFill>
          <p:spPr>
            <a:xfrm>
              <a:off x="4941700" y="1251700"/>
              <a:ext cx="2441591" cy="273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g3466c6d9e8c_0_220"/>
            <p:cNvSpPr txBox="1"/>
            <p:nvPr/>
          </p:nvSpPr>
          <p:spPr>
            <a:xfrm>
              <a:off x="4764950" y="4005650"/>
              <a:ext cx="300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u="sng">
                  <a:solidFill>
                    <a:schemeClr val="hlink"/>
                  </a:solidFill>
                  <a:latin typeface="Epilogue"/>
                  <a:ea typeface="Epilogue"/>
                  <a:cs typeface="Epilogue"/>
                  <a:sym typeface="Epilogue"/>
                  <a:hlinkClick r:id="rId7"/>
                </a:rPr>
                <a:t>AI Watch Defining Artificial Intelligence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Epilogue"/>
                  <a:ea typeface="Epilogue"/>
                  <a:cs typeface="Epilogue"/>
                  <a:sym typeface="Epilogue"/>
                </a:rPr>
                <a:t>Luxembourg: Publications Office of the European Union, 2021</a:t>
              </a:r>
              <a:endParaRPr sz="800"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sp>
          <p:nvSpPr>
            <p:cNvPr id="151" name="Google Shape;151;g3466c6d9e8c_0_220"/>
            <p:cNvSpPr/>
            <p:nvPr/>
          </p:nvSpPr>
          <p:spPr>
            <a:xfrm>
              <a:off x="4941700" y="3596175"/>
              <a:ext cx="2441700" cy="388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Epilogue"/>
                  <a:ea typeface="Epilogue"/>
                  <a:cs typeface="Epilogue"/>
                  <a:sym typeface="Epilogue"/>
                </a:rPr>
                <a:t>45 definizioni di AI</a:t>
              </a:r>
              <a:endParaRPr b="1">
                <a:latin typeface="Epilogue"/>
                <a:ea typeface="Epilogue"/>
                <a:cs typeface="Epilogue"/>
                <a:sym typeface="Epilog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476" y="1049675"/>
            <a:ext cx="2339626" cy="2925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8" name="Google Shape;158;p2"/>
          <p:cNvSpPr txBox="1"/>
          <p:nvPr/>
        </p:nvSpPr>
        <p:spPr>
          <a:xfrm>
            <a:off x="228600" y="1244050"/>
            <a:ext cx="54183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"Un sistema basato su macchine, progettato per operare con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diversi livelli di autonomia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e che può mostrare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capacità adattive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dopo il suo utilizzo. </a:t>
            </a:r>
            <a:endParaRPr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Per obiettivi espliciti o impliciti, il sistema elabora,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 partire dagli input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ricevuti, il modo di generare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output come previsioni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contenuti, raccomandazioni o decisioni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che </a:t>
            </a:r>
            <a:r>
              <a:rPr b="1"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possono influenzare ambienti fisici o virtuali</a:t>
            </a: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.”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6089438" y="3975225"/>
            <a:ext cx="23397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4"/>
              </a:rPr>
              <a:t>Regolamento Europeo </a:t>
            </a:r>
            <a:br>
              <a:rPr lang="en-US" sz="9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5"/>
              </a:rPr>
            </a:br>
            <a:r>
              <a:rPr lang="en-US" sz="900" u="sng">
                <a:solidFill>
                  <a:schemeClr val="hlink"/>
                </a:solidFill>
                <a:latin typeface="Epilogue"/>
                <a:ea typeface="Epilogue"/>
                <a:cs typeface="Epilogue"/>
                <a:sym typeface="Epilogue"/>
                <a:hlinkClick r:id="rId6"/>
              </a:rPr>
              <a:t>sull'Intelligenza Artificiale</a:t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13 Giugno 2024</a:t>
            </a:r>
            <a:r>
              <a:rPr i="1" lang="en-US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endParaRPr i="1"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60" name="Google Shape;160;p2"/>
          <p:cNvSpPr txBox="1"/>
          <p:nvPr>
            <p:ph idx="4294967295"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Definizione nell’AI Act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466c6d9e8c_0_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466c6d9e8c_0_204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Artificial Intelligence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66c6d9e8c_0_81"/>
          <p:cNvSpPr/>
          <p:nvPr/>
        </p:nvSpPr>
        <p:spPr>
          <a:xfrm>
            <a:off x="3729800" y="1905000"/>
            <a:ext cx="5163600" cy="1403700"/>
          </a:xfrm>
          <a:prstGeom prst="roundRect">
            <a:avLst>
              <a:gd fmla="val 16667" name="adj"/>
            </a:avLst>
          </a:prstGeom>
          <a:solidFill>
            <a:srgbClr val="1658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74" name="Google Shape;174;g3466c6d9e8c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466c6d9e8c_0_81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Machine Learning</a:t>
            </a:r>
            <a:endParaRPr sz="2800"/>
          </a:p>
        </p:txBody>
      </p:sp>
      <p:sp>
        <p:nvSpPr>
          <p:cNvPr id="176" name="Google Shape;176;g3466c6d9e8c_0_81"/>
          <p:cNvSpPr txBox="1"/>
          <p:nvPr/>
        </p:nvSpPr>
        <p:spPr>
          <a:xfrm>
            <a:off x="3800275" y="2001000"/>
            <a:ext cx="50832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Il </a:t>
            </a:r>
            <a:r>
              <a:rPr b="1" lang="en-US" sz="155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machine learning</a:t>
            </a:r>
            <a:r>
              <a:rPr lang="en-US" sz="155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(apprendimento automatico) consente a un sistema di </a:t>
            </a:r>
            <a:r>
              <a:rPr b="1" lang="en-US" sz="155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imparare da dati ed esperienze senza essere programmato esplicitamente</a:t>
            </a:r>
            <a:r>
              <a:rPr lang="en-US" sz="155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 con regole definite a monte.</a:t>
            </a:r>
            <a:endParaRPr sz="155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77" name="Google Shape;177;g3466c6d9e8c_0_81"/>
          <p:cNvSpPr/>
          <p:nvPr/>
        </p:nvSpPr>
        <p:spPr>
          <a:xfrm>
            <a:off x="962525" y="1905000"/>
            <a:ext cx="1784700" cy="47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466c6d9e8c_0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2600"/>
            <a:ext cx="3229950" cy="3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466c6d9e8c_0_177"/>
          <p:cNvSpPr txBox="1"/>
          <p:nvPr>
            <p:ph type="title"/>
          </p:nvPr>
        </p:nvSpPr>
        <p:spPr>
          <a:xfrm>
            <a:off x="228600" y="28230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AI / Machine Learning / Approcci</a:t>
            </a:r>
            <a:endParaRPr sz="2800"/>
          </a:p>
        </p:txBody>
      </p:sp>
      <p:sp>
        <p:nvSpPr>
          <p:cNvPr id="185" name="Google Shape;185;g3466c6d9e8c_0_177"/>
          <p:cNvSpPr txBox="1"/>
          <p:nvPr/>
        </p:nvSpPr>
        <p:spPr>
          <a:xfrm>
            <a:off x="3694925" y="1297550"/>
            <a:ext cx="4895400" cy="1241100"/>
          </a:xfrm>
          <a:prstGeom prst="rect">
            <a:avLst/>
          </a:prstGeom>
          <a:noFill/>
          <a:ln cap="flat" cmpd="sng" w="9525">
            <a:solidFill>
              <a:srgbClr val="1658C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658C8"/>
                </a:solidFill>
                <a:latin typeface="Epilogue"/>
                <a:ea typeface="Epilogue"/>
                <a:cs typeface="Epilogue"/>
                <a:sym typeface="Epilogue"/>
              </a:rPr>
              <a:t>Top Down</a:t>
            </a:r>
            <a:r>
              <a:rPr lang="en-US">
                <a:solidFill>
                  <a:srgbClr val="1658C8"/>
                </a:solidFill>
                <a:latin typeface="Epilogue"/>
                <a:ea typeface="Epilogue"/>
                <a:cs typeface="Epilogue"/>
                <a:sym typeface="Epilogue"/>
              </a:rPr>
              <a:t> (</a:t>
            </a:r>
            <a:r>
              <a:rPr b="1" lang="en-US">
                <a:solidFill>
                  <a:srgbClr val="1658C8"/>
                </a:solidFill>
                <a:latin typeface="Epilogue"/>
                <a:ea typeface="Epilogue"/>
                <a:cs typeface="Epilogue"/>
                <a:sym typeface="Epilogue"/>
              </a:rPr>
              <a:t>simbolico</a:t>
            </a:r>
            <a:r>
              <a:rPr lang="en-US">
                <a:solidFill>
                  <a:srgbClr val="1658C8"/>
                </a:solidFill>
                <a:latin typeface="Epilogue"/>
                <a:ea typeface="Epilogue"/>
                <a:cs typeface="Epilogue"/>
                <a:sym typeface="Epilogue"/>
              </a:rPr>
              <a:t>)</a:t>
            </a:r>
            <a:b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Gli esseri umani definiscono regole precise basate sulla conoscenza pregressa.</a:t>
            </a:r>
            <a:endParaRPr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chemeClr val="accent6"/>
                </a:solidFill>
                <a:highlight>
                  <a:srgbClr val="1658C8"/>
                </a:highlight>
                <a:latin typeface="Epilogue"/>
                <a:ea typeface="Epilogue"/>
                <a:cs typeface="Epilogue"/>
                <a:sym typeface="Epilogue"/>
              </a:rPr>
              <a:t>Esempio: </a:t>
            </a:r>
            <a:r>
              <a:rPr b="1" lang="en-US" sz="1200">
                <a:solidFill>
                  <a:schemeClr val="accent6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traduttori con regole grammaticali preimpostate</a:t>
            </a:r>
            <a:endParaRPr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86" name="Google Shape;186;g3466c6d9e8c_0_177"/>
          <p:cNvSpPr txBox="1"/>
          <p:nvPr/>
        </p:nvSpPr>
        <p:spPr>
          <a:xfrm>
            <a:off x="3694925" y="2913700"/>
            <a:ext cx="4895400" cy="1205700"/>
          </a:xfrm>
          <a:prstGeom prst="rect">
            <a:avLst/>
          </a:prstGeom>
          <a:noFill/>
          <a:ln cap="flat" cmpd="sng" w="9525">
            <a:solidFill>
              <a:srgbClr val="1658C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658C7"/>
                </a:solidFill>
                <a:latin typeface="Epilogue"/>
                <a:ea typeface="Epilogue"/>
                <a:cs typeface="Epilogue"/>
                <a:sym typeface="Epilogue"/>
              </a:rPr>
              <a:t>Bottom Up </a:t>
            </a:r>
            <a:r>
              <a:rPr lang="en-US">
                <a:solidFill>
                  <a:srgbClr val="1658C7"/>
                </a:solidFill>
                <a:latin typeface="Epilogue"/>
                <a:ea typeface="Epilogue"/>
                <a:cs typeface="Epilogue"/>
                <a:sym typeface="Epilogue"/>
              </a:rPr>
              <a:t>(</a:t>
            </a:r>
            <a:r>
              <a:rPr b="1" lang="en-US">
                <a:solidFill>
                  <a:srgbClr val="1658C7"/>
                </a:solidFill>
                <a:latin typeface="Epilogue"/>
                <a:ea typeface="Epilogue"/>
                <a:cs typeface="Epilogue"/>
                <a:sym typeface="Epilogue"/>
              </a:rPr>
              <a:t>sub-simbolico</a:t>
            </a:r>
            <a:r>
              <a:rPr lang="en-US">
                <a:solidFill>
                  <a:srgbClr val="1658C7"/>
                </a:solidFill>
                <a:latin typeface="Epilogue"/>
                <a:ea typeface="Epilogue"/>
                <a:cs typeface="Epilogue"/>
                <a:sym typeface="Epilogue"/>
              </a:rPr>
              <a:t>)</a:t>
            </a:r>
            <a:b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-US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il sistema “impara” direttamente dai dati</a:t>
            </a:r>
            <a:endParaRPr b="1" sz="1200">
              <a:solidFill>
                <a:schemeClr val="accent6"/>
              </a:solidFill>
              <a:highlight>
                <a:srgbClr val="1F3863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chemeClr val="accent6"/>
                </a:solidFill>
                <a:highlight>
                  <a:srgbClr val="1658C8"/>
                </a:highlight>
                <a:latin typeface="Epilogue"/>
                <a:ea typeface="Epilogue"/>
                <a:cs typeface="Epilogue"/>
                <a:sym typeface="Epilogue"/>
              </a:rPr>
              <a:t>Esempio:</a:t>
            </a:r>
            <a:r>
              <a:rPr b="1" lang="en-US" sz="1200">
                <a:solidFill>
                  <a:schemeClr val="accent6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traduzioni automatiche, che analizzano miliardi di testi bilingue per imparare le corrispondenze tra le parole</a:t>
            </a:r>
            <a:endParaRPr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87" name="Google Shape;187;g3466c6d9e8c_0_177"/>
          <p:cNvSpPr/>
          <p:nvPr/>
        </p:nvSpPr>
        <p:spPr>
          <a:xfrm>
            <a:off x="962525" y="1905000"/>
            <a:ext cx="1784700" cy="47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