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Golos Text"/>
      <p:regular r:id="rId14"/>
      <p:bold r:id="rId15"/>
    </p:embeddedFont>
    <p:embeddedFont>
      <p:font typeface="Anaheim"/>
      <p:regular r:id="rId16"/>
      <p:bold r:id="rId17"/>
    </p:embeddedFont>
    <p:embeddedFont>
      <p:font typeface="Bebas Neue"/>
      <p:regular r:id="rId18"/>
    </p:embeddedFont>
    <p:embeddedFont>
      <p:font typeface="Albert Sans ExtraLight"/>
      <p:regular r:id="rId19"/>
      <p:bold r:id="rId20"/>
      <p:italic r:id="rId21"/>
      <p:boldItalic r:id="rId22"/>
    </p:embeddedFont>
    <p:embeddedFont>
      <p:font typeface="Epilogue"/>
      <p:regular r:id="rId23"/>
      <p:bold r:id="rId24"/>
      <p:italic r:id="rId25"/>
      <p:boldItalic r:id="rId26"/>
    </p:embeddedFont>
    <p:embeddedFont>
      <p:font typeface="Albert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gFX/ebpFeIW+bTew3uLFavD3a9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20D130-F23B-452A-BA91-68DA592BDF67}">
  <a:tblStyle styleId="{2920D130-F23B-452A-BA91-68DA592BDF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ExtraLight-bold.fntdata"/><Relationship Id="rId22" Type="http://schemas.openxmlformats.org/officeDocument/2006/relationships/font" Target="fonts/AlbertSansExtraLight-boldItalic.fntdata"/><Relationship Id="rId21" Type="http://schemas.openxmlformats.org/officeDocument/2006/relationships/font" Target="fonts/AlbertSansExtraLight-italic.fntdata"/><Relationship Id="rId24" Type="http://schemas.openxmlformats.org/officeDocument/2006/relationships/font" Target="fonts/Epilogue-bold.fntdata"/><Relationship Id="rId23" Type="http://schemas.openxmlformats.org/officeDocument/2006/relationships/font" Target="fonts/Epilog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pilogue-boldItalic.fntdata"/><Relationship Id="rId25" Type="http://schemas.openxmlformats.org/officeDocument/2006/relationships/font" Target="fonts/Epilogue-italic.fntdata"/><Relationship Id="rId28" Type="http://schemas.openxmlformats.org/officeDocument/2006/relationships/font" Target="fonts/AlbertSans-bold.fntdata"/><Relationship Id="rId27" Type="http://schemas.openxmlformats.org/officeDocument/2006/relationships/font" Target="fonts/Albert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lbert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Albert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GolosText-bold.fntdata"/><Relationship Id="rId14" Type="http://schemas.openxmlformats.org/officeDocument/2006/relationships/font" Target="fonts/GolosText-regular.fntdata"/><Relationship Id="rId17" Type="http://schemas.openxmlformats.org/officeDocument/2006/relationships/font" Target="fonts/Anaheim-bold.fntdata"/><Relationship Id="rId16" Type="http://schemas.openxmlformats.org/officeDocument/2006/relationships/font" Target="fonts/Anaheim-regular.fntdata"/><Relationship Id="rId19" Type="http://schemas.openxmlformats.org/officeDocument/2006/relationships/font" Target="fonts/AlbertSansExtraLight-regular.fntdata"/><Relationship Id="rId1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716970eef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4716970eef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4716970eef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716970eef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4716970eef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34716970eef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716970eef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4716970eef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34716970eef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716970eef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34716970eef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34716970eef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716970eef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4716970eef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34716970eef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716970eef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4716970eef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4716970eef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4" name="Google Shape;24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" name="Google Shape;25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6" name="Google Shape;26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27" name="Google Shape;27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0" name="Google Shape;30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1" name="Google Shape;31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" name="Google Shape;32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" name="Google Shape;33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4" name="Google Shape;34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7" name="Google Shape;37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8" name="Google Shape;38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" name="Google Shape;39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2.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2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Imparare a formulare prompt</a:t>
            </a:r>
            <a:endParaRPr b="0" i="0" sz="800" u="none" cap="none" strike="noStrike">
              <a:solidFill>
                <a:srgbClr val="000000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2.2.1</a:t>
            </a:r>
            <a:br>
              <a:rPr lang="en-US" sz="5100"/>
            </a:br>
            <a:r>
              <a:rPr lang="en-US" sz="5100"/>
              <a:t>Imparare a formulare prompt</a:t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716970eef_0_8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Zero-shot prompting</a:t>
            </a:r>
            <a:endParaRPr sz="2800"/>
          </a:p>
        </p:txBody>
      </p:sp>
      <p:graphicFrame>
        <p:nvGraphicFramePr>
          <p:cNvPr id="103" name="Google Shape;103;g34716970eef_0_8"/>
          <p:cNvGraphicFramePr/>
          <p:nvPr/>
        </p:nvGraphicFramePr>
        <p:xfrm>
          <a:off x="337400" y="976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{2920D130-F23B-452A-BA91-68DA592BDF67}</a:tableStyleId>
              </a:tblPr>
              <a:tblGrid>
                <a:gridCol w="1523500"/>
                <a:gridCol w="6677000"/>
              </a:tblGrid>
              <a:tr h="4342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Una richiesta diretta senza esempi o contesto aggiuntivo.​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Struttura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[Query]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Genera un syllabus per un corso universitario sull'Intelligenza Artificiale.</a:t>
                      </a:r>
                      <a:endParaRPr b="1"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Limiti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9E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Il syllabus potrebbe non riflettere esigenze particolari o livelli di approfondimento desiderati </a:t>
                      </a:r>
                      <a:b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</a:br>
                      <a:r>
                        <a:rPr i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Es. Assenza di personalizzazione per un pubblico specifico)</a:t>
                      </a:r>
                      <a:endParaRPr i="1"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usarlo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Durante la fase di brainstorming, quando si esplorano idee preliminari. </a:t>
                      </a:r>
                      <a:b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</a:br>
                      <a:r>
                        <a:rPr i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Es. per ottenere una bozza iniziale o una panoramica generale.​</a:t>
                      </a:r>
                      <a:endParaRPr i="1"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716970eef_0_32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Few-Shot Prompting</a:t>
            </a:r>
            <a:endParaRPr sz="2800"/>
          </a:p>
        </p:txBody>
      </p:sp>
      <p:graphicFrame>
        <p:nvGraphicFramePr>
          <p:cNvPr id="110" name="Google Shape;110;g34716970eef_0_32"/>
          <p:cNvGraphicFramePr/>
          <p:nvPr/>
        </p:nvGraphicFramePr>
        <p:xfrm>
          <a:off x="337400" y="976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{2920D130-F23B-452A-BA91-68DA592BDF67}</a:tableStyleId>
              </a:tblPr>
              <a:tblGrid>
                <a:gridCol w="1523500"/>
                <a:gridCol w="6677000"/>
              </a:tblGrid>
              <a:tr h="6282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Si fornisce al modello una richiesta accompagnata da esempi, per guidare la generazione dell'output desiderato e migliorando l'accuratezza e il contesto.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Struttura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[Query] + [Esempi precedenti di input e output]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Ecco alcuni esempi di syllabus per corsi di Data Science e Machine Learning: [inserire esempi]. Basandoti su questi, genera un syllabus per un corso universitario sull'Intelligenza Artificiale</a:t>
                      </a:r>
                      <a:endParaRPr b="1"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Limiti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9E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Richiede la preparazione di più esempi pertinenti.​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Possibile sovraccarico di informazioni, portando a un output meno focalizzato.​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usarlo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Per definire chiaramente il formato e lo stile desiderato.​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si cerca di bilanciare coerenza e varietà nei contenuti generati.​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716970eef_0_38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Chain-of-Thought Prompting</a:t>
            </a:r>
            <a:endParaRPr sz="2800"/>
          </a:p>
        </p:txBody>
      </p:sp>
      <p:graphicFrame>
        <p:nvGraphicFramePr>
          <p:cNvPr id="117" name="Google Shape;117;g34716970eef_0_38"/>
          <p:cNvGraphicFramePr/>
          <p:nvPr/>
        </p:nvGraphicFramePr>
        <p:xfrm>
          <a:off x="337400" y="81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{2920D130-F23B-452A-BA91-68DA592BDF67}</a:tableStyleId>
              </a:tblPr>
              <a:tblGrid>
                <a:gridCol w="1523500"/>
                <a:gridCol w="6677000"/>
              </a:tblGrid>
              <a:tr h="4342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Si fornisce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una sequenza di prompt collegati per risolvere problemi complessi passo dopo passo.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Struttura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[Passaggio 1] + [Passaggio 2] + [Passaggio X]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Per creare un syllabus per un corso universitario sull'Intelligenza Artificiale, iniziamo identificando gli obiettivi del corso, poi selezioniamo gli argomenti chiave da coprire, e infine organizziamo questi argomenti in un calendario settimanale. Procedi con questo approccio.</a:t>
                      </a:r>
                      <a:endParaRPr b="1"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Limiti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9E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L'output potrebbe essere più lungo e dettagliato del necessario.​ Richiede una maggiore capacità di sintesi da parte dell'utente per estrarre le informazioni chiave. </a:t>
                      </a:r>
                      <a:b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</a:br>
                      <a:r>
                        <a:rPr b="1" lang="en-US" sz="1200">
                          <a:solidFill>
                            <a:srgbClr val="FF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Da non utilizzare per i modelli basati su ragionamento (es. o1, o3-mini di chatgpt, Claude Sonnet 3.7 etc.)</a:t>
                      </a:r>
                      <a:endParaRPr b="1" sz="1200">
                        <a:solidFill>
                          <a:srgbClr val="FF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usarlo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Per comprendere il ragionamento dietro determinate scelte progettuali.​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si desidera una spiegazione dettagliata del processo decisionale.​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716970eef_0_44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CRISPE</a:t>
            </a:r>
            <a:endParaRPr sz="2800"/>
          </a:p>
        </p:txBody>
      </p:sp>
      <p:graphicFrame>
        <p:nvGraphicFramePr>
          <p:cNvPr id="124" name="Google Shape;124;g34716970eef_0_44"/>
          <p:cNvGraphicFramePr/>
          <p:nvPr/>
        </p:nvGraphicFramePr>
        <p:xfrm>
          <a:off x="337400" y="81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{2920D130-F23B-452A-BA91-68DA592BDF67}</a:tableStyleId>
              </a:tblPr>
              <a:tblGrid>
                <a:gridCol w="1523500"/>
                <a:gridCol w="6677000"/>
              </a:tblGrid>
              <a:tr h="3461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Metodo strutturato per la creazione di prompt, focalizzato su cinque componenti chiave: Chiarezza (Clarity), Rilevanza (Relevance), Iterazione (Iteration), Specificità (Specificity) ed Esempi (Examples).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Struttura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[Chiarezza] + [Rilevanza] + [Iterazione] +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[Specificità] + [Esempi]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Chiarezza: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"Crea un syllabus dettagliato per un corso universitario di 12 settimane sull'Intelligenza Artificiale."</a:t>
                      </a:r>
                      <a:endParaRPr b="1"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Rilevanza: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"Il corso è destinato a studenti del terzo anno di Informatica con conoscenze di base in programmazione."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Iterazione: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"Includi una panoramica settimanale degli argomenti, obiettivi di apprendimento specifici e letture consigliate."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Specificità: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"Copri temi come machine learning, reti neurali, etica nell'IA e applicazioni pratiche."</a:t>
                      </a:r>
                      <a:endParaRPr b="1"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"Ad esempio, nella settimana 1, introduzione all'IA; settimana 2, algoritmi di apprendimento supervisionato.”</a:t>
                      </a:r>
                      <a:endParaRPr b="1"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Limiti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9E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Richiede una formulazione dettagliata del prompt, che può essere laboriosa.​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Se le informazioni fornite non sono complete, l'output potrebbe risultare incompleto o non allineato alle aspettative.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usarlo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è necessario un output altamente strutturato e dettagliato.​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Per progetti complessi dove la precisione e la chiarezza sono fondamentali.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g34716970eef_0_50"/>
          <p:cNvGraphicFramePr/>
          <p:nvPr/>
        </p:nvGraphicFramePr>
        <p:xfrm>
          <a:off x="337400" y="73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{2920D130-F23B-452A-BA91-68DA592BDF67}</a:tableStyleId>
              </a:tblPr>
              <a:tblGrid>
                <a:gridCol w="1523500"/>
                <a:gridCol w="6677000"/>
              </a:tblGrid>
              <a:tr h="4264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Descrizione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Guida la creazione di prompt attraverso sei elementi fondamentali: Ruolo (Role), Azione (Action), Passaggi (Steps), Contesto (Context), Esempi (Examples) e Formato (Format).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Struttura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[Ruolo] + [Azione] + [Sequenza] + [Contesto] + [Esempi] + [Formato]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Prompt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Ruolo: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"Agisci come un docente esperto in Intelligenza Artificiale."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Azione: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"Progetta un syllabus per un corso universitario sull'Intelligenza Artificiale."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Sequenza: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"1. Definisci gli obiettivi del corso. 2. Elenca gli argomenti principali da trattare. 3. Organizza gli argomenti in un calendario settimanale. 4. Associa letture e risorse a ciascuna settimana."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Contesto: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"Il corso è rivolto a studenti del terzo anno di Informatica con conoscenze pregresse in programmazione e matematica discreta."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"Ad esempio, includi moduli su machine learning, reti neurali, elaborazione del linguaggio naturale ed etica nell'IA."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Formato: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"Presenta il syllabus in un formato tabellare, con colonne per settimana, argomento, obiettivi di apprendimento e risorse."</a:t>
                      </a:r>
                      <a:endParaRPr b="1"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Limiti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9E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La complessità del prompt potrebbe richiedere iterazioni per affinare l'output desiderato.​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usarlo</a:t>
                      </a:r>
                      <a:endParaRPr b="1">
                        <a:solidFill>
                          <a:schemeClr val="accent6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Quando si desidera un output dettagliato con una struttura chiara e specifica.​ Per attività che richiedono una sequenza di passaggi ben definita e un formato di presentazione preciso.​</a:t>
                      </a:r>
                      <a:endParaRPr sz="10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g34716970eef_0_5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RASCEF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716970eef_0_7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Usare l’AI per migliorare il prompt</a:t>
            </a:r>
            <a:endParaRPr sz="2800"/>
          </a:p>
        </p:txBody>
      </p:sp>
      <p:pic>
        <p:nvPicPr>
          <p:cNvPr id="138" name="Google Shape;138;g34716970eef_0_70"/>
          <p:cNvPicPr preferRelativeResize="0"/>
          <p:nvPr/>
        </p:nvPicPr>
        <p:blipFill rotWithShape="1">
          <a:blip r:embed="rId3">
            <a:alphaModFix/>
          </a:blip>
          <a:srcRect b="6605" l="0" r="0" t="22133"/>
          <a:stretch/>
        </p:blipFill>
        <p:spPr>
          <a:xfrm>
            <a:off x="2867150" y="991525"/>
            <a:ext cx="3409725" cy="364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