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y="5143500" cx="9144000"/>
  <p:notesSz cx="6858000" cy="9144000"/>
  <p:embeddedFontLst>
    <p:embeddedFont>
      <p:font typeface="Golos Text"/>
      <p:regular r:id="rId14"/>
      <p:bold r:id="rId15"/>
    </p:embeddedFont>
    <p:embeddedFont>
      <p:font typeface="Anaheim"/>
      <p:regular r:id="rId16"/>
      <p:bold r:id="rId17"/>
    </p:embeddedFont>
    <p:embeddedFont>
      <p:font typeface="Bebas Neue"/>
      <p:regular r:id="rId18"/>
    </p:embeddedFont>
    <p:embeddedFont>
      <p:font typeface="Albert Sans ExtraLight"/>
      <p:regular r:id="rId19"/>
      <p:bold r:id="rId20"/>
      <p:italic r:id="rId21"/>
      <p:boldItalic r:id="rId22"/>
    </p:embeddedFont>
    <p:embeddedFont>
      <p:font typeface="Epilogue"/>
      <p:regular r:id="rId23"/>
      <p:bold r:id="rId24"/>
      <p:italic r:id="rId25"/>
      <p:boldItalic r:id="rId26"/>
    </p:embeddedFont>
    <p:embeddedFont>
      <p:font typeface="Albert Sans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31" roundtripDataSignature="AMtx7mikw3pr7RVmPCnLNvFrxI8AamKbW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2045BB7-B53C-4424-B4B5-2FD3202490FA}">
  <a:tblStyle styleId="{92045BB7-B53C-4424-B4B5-2FD3202490F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lbertSansExtraLight-bold.fntdata"/><Relationship Id="rId22" Type="http://schemas.openxmlformats.org/officeDocument/2006/relationships/font" Target="fonts/AlbertSansExtraLight-boldItalic.fntdata"/><Relationship Id="rId21" Type="http://schemas.openxmlformats.org/officeDocument/2006/relationships/font" Target="fonts/AlbertSansExtraLight-italic.fntdata"/><Relationship Id="rId24" Type="http://schemas.openxmlformats.org/officeDocument/2006/relationships/font" Target="fonts/Epilogue-bold.fntdata"/><Relationship Id="rId23" Type="http://schemas.openxmlformats.org/officeDocument/2006/relationships/font" Target="fonts/Epilogue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Epilogue-boldItalic.fntdata"/><Relationship Id="rId25" Type="http://schemas.openxmlformats.org/officeDocument/2006/relationships/font" Target="fonts/Epilogue-italic.fntdata"/><Relationship Id="rId28" Type="http://schemas.openxmlformats.org/officeDocument/2006/relationships/font" Target="fonts/AlbertSans-bold.fntdata"/><Relationship Id="rId27" Type="http://schemas.openxmlformats.org/officeDocument/2006/relationships/font" Target="fonts/AlbertSans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AlbertSans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customschemas.google.com/relationships/presentationmetadata" Target="metadata"/><Relationship Id="rId30" Type="http://schemas.openxmlformats.org/officeDocument/2006/relationships/font" Target="fonts/AlbertSans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font" Target="fonts/GolosText-bold.fntdata"/><Relationship Id="rId14" Type="http://schemas.openxmlformats.org/officeDocument/2006/relationships/font" Target="fonts/GolosText-regular.fntdata"/><Relationship Id="rId17" Type="http://schemas.openxmlformats.org/officeDocument/2006/relationships/font" Target="fonts/Anaheim-bold.fntdata"/><Relationship Id="rId16" Type="http://schemas.openxmlformats.org/officeDocument/2006/relationships/font" Target="fonts/Anaheim-regular.fntdata"/><Relationship Id="rId19" Type="http://schemas.openxmlformats.org/officeDocument/2006/relationships/font" Target="fonts/AlbertSansExtraLight-regular.fntdata"/><Relationship Id="rId18" Type="http://schemas.openxmlformats.org/officeDocument/2006/relationships/font" Target="fonts/BebasNeue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fb365009c0_2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g2fb365009c0_2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4" name="Google Shape;94;g2fb365009c0_2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47a2a3290f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g347a2a3290f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0" name="Google Shape;100;g347a2a3290f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471f4f0299_0_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g3471f4f0299_0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1" name="Google Shape;111;g3471f4f0299_0_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471f4f0299_0_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g3471f4f0299_0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2" name="Google Shape;122;g3471f4f0299_0_1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471f4f0299_0_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g3471f4f0299_0_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7" name="Google Shape;137;g3471f4f0299_0_2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47a2a3290f_0_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g347a2a3290f_0_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2" name="Google Shape;152;g347a2a3290f_0_4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47a2a3290f_0_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g347a2a3290f_0_6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7" name="Google Shape;167;g347a2a3290f_0_6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g2fb8feb2df7_1_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2"/>
            <a:ext cx="2182820" cy="109306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g2fb8feb2df7_1_28"/>
          <p:cNvSpPr/>
          <p:nvPr/>
        </p:nvSpPr>
        <p:spPr>
          <a:xfrm rot="10800000">
            <a:off x="484549" y="2412888"/>
            <a:ext cx="609600" cy="6096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8" name="Google Shape;18;g2fb8feb2df7_1_28"/>
          <p:cNvSpPr/>
          <p:nvPr/>
        </p:nvSpPr>
        <p:spPr>
          <a:xfrm rot="10800000">
            <a:off x="2182825" y="2760600"/>
            <a:ext cx="261900" cy="2619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9" name="Google Shape;19;g2fb8feb2df7_1_28"/>
          <p:cNvSpPr/>
          <p:nvPr/>
        </p:nvSpPr>
        <p:spPr>
          <a:xfrm>
            <a:off x="-152400" y="-1249650"/>
            <a:ext cx="2395800" cy="2342700"/>
          </a:xfrm>
          <a:prstGeom prst="flowChartDelay">
            <a:avLst/>
          </a:prstGeom>
          <a:solidFill>
            <a:srgbClr val="0066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20" name="Google Shape;20;g2fb8feb2df7_1_28"/>
          <p:cNvSpPr/>
          <p:nvPr/>
        </p:nvSpPr>
        <p:spPr>
          <a:xfrm>
            <a:off x="1308975" y="502525"/>
            <a:ext cx="1271100" cy="1271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21" name="Google Shape;21;g2fb8feb2df7_1_28"/>
          <p:cNvSpPr txBox="1"/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lt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fb8feb2df7_1_13"/>
          <p:cNvSpPr txBox="1"/>
          <p:nvPr>
            <p:ph idx="1" type="subTitle"/>
          </p:nvPr>
        </p:nvSpPr>
        <p:spPr>
          <a:xfrm>
            <a:off x="1181425" y="2303125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64" name="Google Shape;64;g2fb8feb2df7_1_13"/>
          <p:cNvSpPr txBox="1"/>
          <p:nvPr>
            <p:ph idx="2" type="subTitle"/>
          </p:nvPr>
        </p:nvSpPr>
        <p:spPr>
          <a:xfrm>
            <a:off x="4836300" y="2303125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65" name="Google Shape;65;g2fb8feb2df7_1_13"/>
          <p:cNvSpPr txBox="1"/>
          <p:nvPr>
            <p:ph idx="3" type="subTitle"/>
          </p:nvPr>
        </p:nvSpPr>
        <p:spPr>
          <a:xfrm>
            <a:off x="1181425" y="2917150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g2fb8feb2df7_1_13"/>
          <p:cNvSpPr txBox="1"/>
          <p:nvPr>
            <p:ph idx="4" type="subTitle"/>
          </p:nvPr>
        </p:nvSpPr>
        <p:spPr>
          <a:xfrm>
            <a:off x="4836300" y="2917150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g2fb8feb2df7_1_1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lt1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fb8feb2df7_1_2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0" name="Google Shape;70;g2fb8feb2df7_1_25"/>
          <p:cNvSpPr txBox="1"/>
          <p:nvPr>
            <p:ph idx="1" type="body"/>
          </p:nvPr>
        </p:nvSpPr>
        <p:spPr>
          <a:xfrm>
            <a:off x="720000" y="1152475"/>
            <a:ext cx="33222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lt1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fb8feb2df7_1_35"/>
          <p:cNvSpPr txBox="1"/>
          <p:nvPr>
            <p:ph type="title"/>
          </p:nvPr>
        </p:nvSpPr>
        <p:spPr>
          <a:xfrm>
            <a:off x="715100" y="802738"/>
            <a:ext cx="7713900" cy="140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3" name="Google Shape;73;g2fb8feb2df7_1_35"/>
          <p:cNvSpPr txBox="1"/>
          <p:nvPr>
            <p:ph idx="1" type="subTitle"/>
          </p:nvPr>
        </p:nvSpPr>
        <p:spPr>
          <a:xfrm>
            <a:off x="715100" y="2208963"/>
            <a:ext cx="7713900" cy="21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fb8feb2df7_1_38"/>
          <p:cNvSpPr txBox="1"/>
          <p:nvPr>
            <p:ph type="title"/>
          </p:nvPr>
        </p:nvSpPr>
        <p:spPr>
          <a:xfrm>
            <a:off x="715100" y="3968300"/>
            <a:ext cx="77139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lt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fb8feb2df7_1_40"/>
          <p:cNvSpPr/>
          <p:nvPr/>
        </p:nvSpPr>
        <p:spPr>
          <a:xfrm rot="5400000">
            <a:off x="6671850" y="-766275"/>
            <a:ext cx="2545500" cy="2747400"/>
          </a:xfrm>
          <a:prstGeom prst="blockArc">
            <a:avLst>
              <a:gd fmla="val 16188227" name="adj1"/>
              <a:gd fmla="val 0" name="adj2"/>
              <a:gd fmla="val 25000" name="adj3"/>
            </a:avLst>
          </a:prstGeom>
          <a:solidFill>
            <a:srgbClr val="0066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pic>
        <p:nvPicPr>
          <p:cNvPr id="78" name="Google Shape;78;g2fb8feb2df7_1_40"/>
          <p:cNvPicPr preferRelativeResize="0"/>
          <p:nvPr/>
        </p:nvPicPr>
        <p:blipFill rotWithShape="1">
          <a:blip r:embed="rId2">
            <a:alphaModFix amt="19000"/>
          </a:blip>
          <a:srcRect b="15569" l="0" r="0" t="0"/>
          <a:stretch/>
        </p:blipFill>
        <p:spPr>
          <a:xfrm>
            <a:off x="0" y="0"/>
            <a:ext cx="914399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g2fb8feb2df7_1_40"/>
          <p:cNvSpPr txBox="1"/>
          <p:nvPr>
            <p:ph hasCustomPrompt="1" type="title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80" name="Google Shape;80;g2fb8feb2df7_1_40"/>
          <p:cNvSpPr txBox="1"/>
          <p:nvPr>
            <p:ph idx="1" type="subTitle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81" name="Google Shape;81;g2fb8feb2df7_1_40"/>
          <p:cNvSpPr/>
          <p:nvPr/>
        </p:nvSpPr>
        <p:spPr>
          <a:xfrm>
            <a:off x="6058799" y="858225"/>
            <a:ext cx="207900" cy="2079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82" name="Google Shape;82;g2fb8feb2df7_1_40"/>
          <p:cNvSpPr/>
          <p:nvPr/>
        </p:nvSpPr>
        <p:spPr>
          <a:xfrm>
            <a:off x="6667200" y="-882675"/>
            <a:ext cx="2225700" cy="2225700"/>
          </a:xfrm>
          <a:prstGeom prst="ellipse">
            <a:avLst/>
          </a:prstGeom>
          <a:solidFill>
            <a:srgbClr val="FF9E9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83" name="Google Shape;83;g2fb8feb2df7_1_40"/>
          <p:cNvSpPr/>
          <p:nvPr/>
        </p:nvSpPr>
        <p:spPr>
          <a:xfrm>
            <a:off x="6944100" y="-605775"/>
            <a:ext cx="1671900" cy="1671900"/>
          </a:xfrm>
          <a:prstGeom prst="ellipse">
            <a:avLst/>
          </a:prstGeom>
          <a:solidFill>
            <a:srgbClr val="FF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84" name="Google Shape;84;g2fb8feb2df7_1_40"/>
          <p:cNvSpPr/>
          <p:nvPr/>
        </p:nvSpPr>
        <p:spPr>
          <a:xfrm>
            <a:off x="8428900" y="1606350"/>
            <a:ext cx="372300" cy="3723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1_1_1">
    <p:bg>
      <p:bgPr>
        <a:solidFill>
          <a:schemeClr val="lt1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fb8feb2df7_1_57"/>
          <p:cNvSpPr txBox="1"/>
          <p:nvPr>
            <p:ph type="title"/>
          </p:nvPr>
        </p:nvSpPr>
        <p:spPr>
          <a:xfrm>
            <a:off x="715100" y="535000"/>
            <a:ext cx="77139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9pPr>
          </a:lstStyle>
          <a:p/>
        </p:txBody>
      </p:sp>
      <p:sp>
        <p:nvSpPr>
          <p:cNvPr id="87" name="Google Shape;87;g2fb8feb2df7_1_57"/>
          <p:cNvSpPr/>
          <p:nvPr/>
        </p:nvSpPr>
        <p:spPr>
          <a:xfrm>
            <a:off x="8663375" y="4521796"/>
            <a:ext cx="173400" cy="17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BLANK_1_1_1_1_1_1_2">
    <p:bg>
      <p:bgPr>
        <a:solidFill>
          <a:schemeClr val="lt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fb8feb2df7_1_60"/>
          <p:cNvSpPr txBox="1"/>
          <p:nvPr>
            <p:ph type="ctrTitle"/>
          </p:nvPr>
        </p:nvSpPr>
        <p:spPr>
          <a:xfrm>
            <a:off x="2808000" y="920875"/>
            <a:ext cx="3528000" cy="95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0" name="Google Shape;90;g2fb8feb2df7_1_60"/>
          <p:cNvSpPr txBox="1"/>
          <p:nvPr>
            <p:ph idx="1" type="subTitle"/>
          </p:nvPr>
        </p:nvSpPr>
        <p:spPr>
          <a:xfrm>
            <a:off x="2808000" y="1799875"/>
            <a:ext cx="3528000" cy="13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_1">
    <p:bg>
      <p:bgPr>
        <a:solidFill>
          <a:schemeClr val="lt1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2fb8feb2df7_1_53"/>
          <p:cNvSpPr/>
          <p:nvPr/>
        </p:nvSpPr>
        <p:spPr>
          <a:xfrm rot="10800000">
            <a:off x="7765025" y="4389863"/>
            <a:ext cx="1630800" cy="1549500"/>
          </a:xfrm>
          <a:prstGeom prst="flowChartDelay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24" name="Google Shape;24;g2fb8feb2df7_1_53"/>
          <p:cNvSpPr txBox="1"/>
          <p:nvPr>
            <p:ph type="title"/>
          </p:nvPr>
        </p:nvSpPr>
        <p:spPr>
          <a:xfrm>
            <a:off x="715100" y="535000"/>
            <a:ext cx="77139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9pPr>
          </a:lstStyle>
          <a:p/>
        </p:txBody>
      </p:sp>
      <p:sp>
        <p:nvSpPr>
          <p:cNvPr id="25" name="Google Shape;25;g2fb8feb2df7_1_53"/>
          <p:cNvSpPr/>
          <p:nvPr/>
        </p:nvSpPr>
        <p:spPr>
          <a:xfrm rot="-5400000">
            <a:off x="8652350" y="3912875"/>
            <a:ext cx="835200" cy="8352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26" name="Google Shape;26;g2fb8feb2df7_1_53"/>
          <p:cNvSpPr txBox="1"/>
          <p:nvPr/>
        </p:nvSpPr>
        <p:spPr>
          <a:xfrm>
            <a:off x="8429006" y="4725188"/>
            <a:ext cx="557100" cy="4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000000"/>
                </a:solidFill>
                <a:latin typeface="Albert Sans"/>
                <a:ea typeface="Albert Sans"/>
                <a:cs typeface="Albert Sans"/>
                <a:sym typeface="Albert Sans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_1_1_1_1_1_1">
    <p:bg>
      <p:bgPr>
        <a:solidFill>
          <a:schemeClr val="lt1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2fb8feb2df7_1_63"/>
          <p:cNvSpPr/>
          <p:nvPr/>
        </p:nvSpPr>
        <p:spPr>
          <a:xfrm>
            <a:off x="8086900" y="852100"/>
            <a:ext cx="543600" cy="5436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29" name="Google Shape;29;g2fb8feb2df7_1_63"/>
          <p:cNvSpPr/>
          <p:nvPr/>
        </p:nvSpPr>
        <p:spPr>
          <a:xfrm>
            <a:off x="7497699" y="431050"/>
            <a:ext cx="207900" cy="2079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30" name="Google Shape;30;g2fb8feb2df7_1_63"/>
          <p:cNvSpPr/>
          <p:nvPr/>
        </p:nvSpPr>
        <p:spPr>
          <a:xfrm rot="-5400000">
            <a:off x="-821494" y="3835275"/>
            <a:ext cx="2985600" cy="2753400"/>
          </a:xfrm>
          <a:prstGeom prst="flowChartDelay">
            <a:avLst/>
          </a:prstGeom>
          <a:solidFill>
            <a:srgbClr val="00CC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31" name="Google Shape;31;g2fb8feb2df7_1_63"/>
          <p:cNvSpPr/>
          <p:nvPr/>
        </p:nvSpPr>
        <p:spPr>
          <a:xfrm>
            <a:off x="911600" y="3445475"/>
            <a:ext cx="927000" cy="927000"/>
          </a:xfrm>
          <a:prstGeom prst="ellipse">
            <a:avLst/>
          </a:prstGeom>
          <a:solidFill>
            <a:srgbClr val="8E7C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pic>
        <p:nvPicPr>
          <p:cNvPr id="32" name="Google Shape;32;g2fb8feb2df7_1_63" title="Federica_Logo_Squared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8469" y="4433644"/>
            <a:ext cx="557044" cy="5570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lt1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2fb8feb2df7_1_19"/>
          <p:cNvSpPr txBox="1"/>
          <p:nvPr>
            <p:ph type="title"/>
          </p:nvPr>
        </p:nvSpPr>
        <p:spPr>
          <a:xfrm>
            <a:off x="715100" y="535000"/>
            <a:ext cx="77139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9pPr>
          </a:lstStyle>
          <a:p/>
        </p:txBody>
      </p:sp>
      <p:sp>
        <p:nvSpPr>
          <p:cNvPr id="35" name="Google Shape;35;g2fb8feb2df7_1_19"/>
          <p:cNvSpPr/>
          <p:nvPr/>
        </p:nvSpPr>
        <p:spPr>
          <a:xfrm>
            <a:off x="8103449" y="372663"/>
            <a:ext cx="207900" cy="2079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36" name="Google Shape;36;g2fb8feb2df7_1_19"/>
          <p:cNvSpPr/>
          <p:nvPr/>
        </p:nvSpPr>
        <p:spPr>
          <a:xfrm>
            <a:off x="8788976" y="725950"/>
            <a:ext cx="609600" cy="6096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37" name="Google Shape;37;g2fb8feb2df7_1_19"/>
          <p:cNvSpPr/>
          <p:nvPr/>
        </p:nvSpPr>
        <p:spPr>
          <a:xfrm>
            <a:off x="-613550" y="4230925"/>
            <a:ext cx="2225700" cy="2225700"/>
          </a:xfrm>
          <a:prstGeom prst="ellipse">
            <a:avLst/>
          </a:prstGeom>
          <a:solidFill>
            <a:srgbClr val="FF9E9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38" name="Google Shape;38;g2fb8feb2df7_1_19"/>
          <p:cNvSpPr/>
          <p:nvPr/>
        </p:nvSpPr>
        <p:spPr>
          <a:xfrm>
            <a:off x="-613548" y="3818800"/>
            <a:ext cx="1003200" cy="10032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pic>
        <p:nvPicPr>
          <p:cNvPr id="39" name="Google Shape;39;g2fb8feb2df7_1_19" title="Federica_Logo_Squared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5212" y="4433644"/>
            <a:ext cx="557044" cy="5570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BLANK_1_1_1_1_1_1_1_1">
    <p:bg>
      <p:bgPr>
        <a:solidFill>
          <a:schemeClr val="lt1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2fb8feb2df7_1_68"/>
          <p:cNvSpPr/>
          <p:nvPr/>
        </p:nvSpPr>
        <p:spPr>
          <a:xfrm>
            <a:off x="6143025" y="4132580"/>
            <a:ext cx="297600" cy="297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42" name="Google Shape;42;g2fb8feb2df7_1_68"/>
          <p:cNvSpPr/>
          <p:nvPr/>
        </p:nvSpPr>
        <p:spPr>
          <a:xfrm>
            <a:off x="2407125" y="419950"/>
            <a:ext cx="187800" cy="187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43" name="Google Shape;43;g2fb8feb2df7_1_68"/>
          <p:cNvSpPr/>
          <p:nvPr/>
        </p:nvSpPr>
        <p:spPr>
          <a:xfrm>
            <a:off x="-472862" y="-977650"/>
            <a:ext cx="2225700" cy="2225700"/>
          </a:xfrm>
          <a:prstGeom prst="ellipse">
            <a:avLst/>
          </a:prstGeom>
          <a:solidFill>
            <a:srgbClr val="FF9E9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44" name="Google Shape;44;g2fb8feb2df7_1_68"/>
          <p:cNvSpPr/>
          <p:nvPr/>
        </p:nvSpPr>
        <p:spPr>
          <a:xfrm>
            <a:off x="863250" y="932575"/>
            <a:ext cx="568800" cy="5688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45" name="Google Shape;45;g2fb8feb2df7_1_68"/>
          <p:cNvSpPr/>
          <p:nvPr/>
        </p:nvSpPr>
        <p:spPr>
          <a:xfrm rot="-5400000">
            <a:off x="7712249" y="2904675"/>
            <a:ext cx="2985600" cy="2753400"/>
          </a:xfrm>
          <a:prstGeom prst="flowChartDelay">
            <a:avLst/>
          </a:prstGeom>
          <a:solidFill>
            <a:srgbClr val="00CC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46" name="Google Shape;46;g2fb8feb2df7_1_68"/>
          <p:cNvSpPr/>
          <p:nvPr/>
        </p:nvSpPr>
        <p:spPr>
          <a:xfrm>
            <a:off x="7794375" y="2779175"/>
            <a:ext cx="891900" cy="8919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47" name="Google Shape;47;g2fb8feb2df7_1_68"/>
          <p:cNvSpPr txBox="1"/>
          <p:nvPr/>
        </p:nvSpPr>
        <p:spPr>
          <a:xfrm>
            <a:off x="8429006" y="4725188"/>
            <a:ext cx="557100" cy="4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000000"/>
                </a:solidFill>
                <a:latin typeface="Albert Sans"/>
                <a:ea typeface="Albert Sans"/>
                <a:cs typeface="Albert Sans"/>
                <a:sym typeface="Albert Sans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">
    <p:bg>
      <p:bgPr>
        <a:solidFill>
          <a:schemeClr val="lt1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2fb8feb2df7_1_49"/>
          <p:cNvSpPr txBox="1"/>
          <p:nvPr>
            <p:ph type="title"/>
          </p:nvPr>
        </p:nvSpPr>
        <p:spPr>
          <a:xfrm>
            <a:off x="715100" y="535000"/>
            <a:ext cx="77139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9pPr>
          </a:lstStyle>
          <a:p/>
        </p:txBody>
      </p:sp>
      <p:sp>
        <p:nvSpPr>
          <p:cNvPr id="50" name="Google Shape;50;g2fb8feb2df7_1_49"/>
          <p:cNvSpPr/>
          <p:nvPr/>
        </p:nvSpPr>
        <p:spPr>
          <a:xfrm rot="10800000">
            <a:off x="7799738" y="-766262"/>
            <a:ext cx="1630800" cy="1549500"/>
          </a:xfrm>
          <a:prstGeom prst="flowChartDelay">
            <a:avLst/>
          </a:prstGeom>
          <a:solidFill>
            <a:srgbClr val="00CC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51" name="Google Shape;51;g2fb8feb2df7_1_49"/>
          <p:cNvSpPr/>
          <p:nvPr/>
        </p:nvSpPr>
        <p:spPr>
          <a:xfrm>
            <a:off x="8429000" y="535000"/>
            <a:ext cx="372300" cy="3723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2fb8feb2df7_1_3"/>
          <p:cNvSpPr txBox="1"/>
          <p:nvPr>
            <p:ph type="ctrTitle"/>
          </p:nvPr>
        </p:nvSpPr>
        <p:spPr>
          <a:xfrm>
            <a:off x="2122950" y="1433100"/>
            <a:ext cx="4898100" cy="18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4" name="Google Shape;54;g2fb8feb2df7_1_3"/>
          <p:cNvSpPr txBox="1"/>
          <p:nvPr>
            <p:ph idx="1" type="subTitle"/>
          </p:nvPr>
        </p:nvSpPr>
        <p:spPr>
          <a:xfrm>
            <a:off x="2122950" y="3275700"/>
            <a:ext cx="48981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lt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fb8feb2df7_1_6"/>
          <p:cNvSpPr txBox="1"/>
          <p:nvPr>
            <p:ph type="title"/>
          </p:nvPr>
        </p:nvSpPr>
        <p:spPr>
          <a:xfrm>
            <a:off x="720000" y="2179625"/>
            <a:ext cx="77040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7" name="Google Shape;57;g2fb8feb2df7_1_6"/>
          <p:cNvSpPr txBox="1"/>
          <p:nvPr>
            <p:ph idx="2" type="title"/>
          </p:nvPr>
        </p:nvSpPr>
        <p:spPr>
          <a:xfrm>
            <a:off x="2996550" y="1337825"/>
            <a:ext cx="31509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58" name="Google Shape;58;g2fb8feb2df7_1_6"/>
          <p:cNvSpPr txBox="1"/>
          <p:nvPr>
            <p:ph idx="1" type="subTitle"/>
          </p:nvPr>
        </p:nvSpPr>
        <p:spPr>
          <a:xfrm>
            <a:off x="2391925" y="3132175"/>
            <a:ext cx="43602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lt1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fb8feb2df7_1_10"/>
          <p:cNvSpPr txBox="1"/>
          <p:nvPr>
            <p:ph type="title"/>
          </p:nvPr>
        </p:nvSpPr>
        <p:spPr>
          <a:xfrm>
            <a:off x="715100" y="535000"/>
            <a:ext cx="4278600" cy="1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9pPr>
          </a:lstStyle>
          <a:p/>
        </p:txBody>
      </p:sp>
      <p:sp>
        <p:nvSpPr>
          <p:cNvPr id="61" name="Google Shape;61;g2fb8feb2df7_1_10"/>
          <p:cNvSpPr txBox="1"/>
          <p:nvPr>
            <p:ph idx="1" type="body"/>
          </p:nvPr>
        </p:nvSpPr>
        <p:spPr>
          <a:xfrm>
            <a:off x="715100" y="1713100"/>
            <a:ext cx="4278600" cy="28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●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○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■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●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○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■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●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○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■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fb8feb2df7_1_0"/>
          <p:cNvSpPr txBox="1"/>
          <p:nvPr>
            <p:ph type="title"/>
          </p:nvPr>
        </p:nvSpPr>
        <p:spPr>
          <a:xfrm>
            <a:off x="715100" y="535000"/>
            <a:ext cx="77139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i="0" sz="3000" u="none" cap="none" strike="noStrik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i="0" sz="3000" u="none" cap="none" strike="noStrik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i="0" sz="3000" u="none" cap="none" strike="noStrik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i="0" sz="3000" u="none" cap="none" strike="noStrik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i="0" sz="3000" u="none" cap="none" strike="noStrik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i="0" sz="3000" u="none" cap="none" strike="noStrik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i="0" sz="3000" u="none" cap="none" strike="noStrik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i="0" sz="3000" u="none" cap="none" strike="noStrik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i="0" sz="3000" u="none" cap="none" strike="noStrik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9pPr>
          </a:lstStyle>
          <a:p/>
        </p:txBody>
      </p:sp>
      <p:sp>
        <p:nvSpPr>
          <p:cNvPr id="11" name="Google Shape;11;g2fb8feb2df7_1_0"/>
          <p:cNvSpPr txBox="1"/>
          <p:nvPr>
            <p:ph idx="1" type="body"/>
          </p:nvPr>
        </p:nvSpPr>
        <p:spPr>
          <a:xfrm>
            <a:off x="715100" y="1175200"/>
            <a:ext cx="7713900" cy="34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 b="0" i="0" sz="14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 b="0" i="0" sz="14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 b="0" i="0" sz="14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 b="0" i="0" sz="14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 b="0" i="0" sz="14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 b="0" i="0" sz="14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 b="0" i="0" sz="14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 b="0" i="0" sz="14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 b="0" i="0" sz="14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/>
        </p:txBody>
      </p:sp>
      <p:sp>
        <p:nvSpPr>
          <p:cNvPr id="12" name="Google Shape;12;g2fb8feb2df7_1_0"/>
          <p:cNvSpPr txBox="1"/>
          <p:nvPr/>
        </p:nvSpPr>
        <p:spPr>
          <a:xfrm>
            <a:off x="351000" y="4725188"/>
            <a:ext cx="82227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dk1"/>
                </a:solidFill>
                <a:latin typeface="Albert Sans ExtraLight"/>
                <a:ea typeface="Albert Sans ExtraLight"/>
                <a:cs typeface="Albert Sans ExtraLight"/>
                <a:sym typeface="Albert Sans ExtraLight"/>
              </a:rPr>
              <a:t>Insegnare con l'AI: Progettazione / 2.</a:t>
            </a:r>
            <a:r>
              <a:rPr lang="en-US" sz="800">
                <a:solidFill>
                  <a:schemeClr val="dk1"/>
                </a:solidFill>
                <a:latin typeface="Albert Sans ExtraLight"/>
                <a:ea typeface="Albert Sans ExtraLight"/>
                <a:cs typeface="Albert Sans ExtraLight"/>
                <a:sym typeface="Albert Sans ExtraLight"/>
              </a:rPr>
              <a:t>3</a:t>
            </a:r>
            <a:r>
              <a:rPr b="0" i="0" lang="en-US" sz="800" u="none" cap="none" strike="noStrike">
                <a:solidFill>
                  <a:schemeClr val="dk1"/>
                </a:solidFill>
                <a:latin typeface="Albert Sans ExtraLight"/>
                <a:ea typeface="Albert Sans ExtraLight"/>
                <a:cs typeface="Albert Sans ExtraLight"/>
                <a:sym typeface="Albert Sans ExtraLight"/>
              </a:rPr>
              <a:t>.1 - </a:t>
            </a:r>
            <a:r>
              <a:rPr lang="en-US" sz="800">
                <a:solidFill>
                  <a:schemeClr val="dk1"/>
                </a:solidFill>
                <a:latin typeface="Albert Sans ExtraLight"/>
                <a:ea typeface="Albert Sans ExtraLight"/>
                <a:cs typeface="Albert Sans ExtraLight"/>
                <a:sym typeface="Albert Sans ExtraLight"/>
              </a:rPr>
              <a:t>Utilizzare parametri avanzati negli LLMs</a:t>
            </a:r>
            <a:endParaRPr b="0" i="0" sz="800" u="none" cap="none" strike="noStrike">
              <a:solidFill>
                <a:srgbClr val="000000"/>
              </a:solidFill>
              <a:latin typeface="Albert Sans ExtraLight"/>
              <a:ea typeface="Albert Sans ExtraLight"/>
              <a:cs typeface="Albert Sans ExtraLight"/>
              <a:sym typeface="Albert Sans ExtraLight"/>
            </a:endParaRPr>
          </a:p>
        </p:txBody>
      </p:sp>
      <p:pic>
        <p:nvPicPr>
          <p:cNvPr id="13" name="Google Shape;13;g2fb8feb2df7_1_0" title="Federica_Logo_Squared.png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15212" y="4433644"/>
            <a:ext cx="557044" cy="55704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g2fb8feb2df7_1_0"/>
          <p:cNvSpPr txBox="1"/>
          <p:nvPr/>
        </p:nvSpPr>
        <p:spPr>
          <a:xfrm>
            <a:off x="8429006" y="4725188"/>
            <a:ext cx="557100" cy="4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000000"/>
                </a:solidFill>
                <a:latin typeface="Albert Sans"/>
                <a:ea typeface="Albert Sans"/>
                <a:cs typeface="Albert Sans"/>
                <a:sym typeface="Albert Sans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fb365009c0_2_0"/>
          <p:cNvSpPr txBox="1"/>
          <p:nvPr>
            <p:ph type="title"/>
          </p:nvPr>
        </p:nvSpPr>
        <p:spPr>
          <a:xfrm>
            <a:off x="1153050" y="1307100"/>
            <a:ext cx="6837900" cy="252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sz="5100"/>
              <a:t>2.3.1</a:t>
            </a:r>
            <a:br>
              <a:rPr lang="en-US" sz="5100"/>
            </a:br>
            <a:r>
              <a:rPr lang="en-US" sz="5100"/>
              <a:t>Utilizzare parametri avanzati negli LLMs</a:t>
            </a:r>
            <a:endParaRPr sz="5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" name="Google Shape;102;g347a2a3290f_0_0"/>
          <p:cNvGraphicFramePr/>
          <p:nvPr/>
        </p:nvGraphicFramePr>
        <p:xfrm>
          <a:off x="337400" y="9041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{92045BB7-B53C-4424-B4B5-2FD3202490FA}</a:tableStyleId>
              </a:tblPr>
              <a:tblGrid>
                <a:gridCol w="1488275"/>
                <a:gridCol w="3618300"/>
              </a:tblGrid>
              <a:tr h="9809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accent6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Descrizione</a:t>
                      </a:r>
                      <a:endParaRPr b="1" sz="1400" u="none" cap="none" strike="noStrike">
                        <a:solidFill>
                          <a:schemeClr val="accent6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Limita la scelta del modello ai k token più probabili durante la generazione di testo.</a:t>
                      </a:r>
                      <a:endParaRPr sz="1200">
                        <a:solidFill>
                          <a:schemeClr val="dk1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0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>
                          <a:solidFill>
                            <a:schemeClr val="accent6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Valori</a:t>
                      </a:r>
                      <a:endParaRPr b="1" sz="1400" u="none" cap="none" strike="noStrike">
                        <a:solidFill>
                          <a:schemeClr val="accent6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Da 1 fino al valore massimo del modello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17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accent6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Esempio Prompt</a:t>
                      </a:r>
                      <a:endParaRPr b="1" sz="1400" u="none" cap="none" strike="noStrike">
                        <a:solidFill>
                          <a:schemeClr val="accent6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>
                          <a:solidFill>
                            <a:schemeClr val="dk1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Descrivi l'importanza dell'IA nella didattica. Utilizza top-k [valore]</a:t>
                      </a:r>
                      <a:endParaRPr b="1" sz="1200">
                        <a:solidFill>
                          <a:schemeClr val="dk1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17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>
                          <a:solidFill>
                            <a:schemeClr val="accent6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Osservazione</a:t>
                      </a:r>
                      <a:endParaRPr b="1" sz="1400" u="none" cap="none" strike="noStrike">
                        <a:solidFill>
                          <a:schemeClr val="accent6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Con un valore di top-k più basso, il modello seleziona tra un numero ristretto di opzioni, producendo risposte più focalizzate.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103" name="Google Shape;103;g347a2a3290f_0_0"/>
          <p:cNvGrpSpPr/>
          <p:nvPr/>
        </p:nvGrpSpPr>
        <p:grpSpPr>
          <a:xfrm>
            <a:off x="5985850" y="711675"/>
            <a:ext cx="2733600" cy="3397025"/>
            <a:chOff x="5985850" y="711675"/>
            <a:chExt cx="2733600" cy="3397025"/>
          </a:xfrm>
        </p:grpSpPr>
        <p:sp>
          <p:nvSpPr>
            <p:cNvPr id="104" name="Google Shape;104;g347a2a3290f_0_0"/>
            <p:cNvSpPr/>
            <p:nvPr/>
          </p:nvSpPr>
          <p:spPr>
            <a:xfrm>
              <a:off x="7417425" y="711675"/>
              <a:ext cx="1273200" cy="230100"/>
            </a:xfrm>
            <a:prstGeom prst="roundRect">
              <a:avLst>
                <a:gd fmla="val 16667" name="adj"/>
              </a:avLst>
            </a:prstGeom>
            <a:solidFill>
              <a:srgbClr val="00CC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latin typeface="Epilogue"/>
                  <a:ea typeface="Epilogue"/>
                  <a:cs typeface="Epilogue"/>
                  <a:sym typeface="Epilogue"/>
                </a:rPr>
                <a:t>esempio top-k 3</a:t>
              </a:r>
              <a:endParaRPr sz="1000">
                <a:latin typeface="Epilogue"/>
                <a:ea typeface="Epilogue"/>
                <a:cs typeface="Epilogue"/>
                <a:sym typeface="Epilogue"/>
              </a:endParaRPr>
            </a:p>
          </p:txBody>
        </p:sp>
        <p:sp>
          <p:nvSpPr>
            <p:cNvPr id="105" name="Google Shape;105;g347a2a3290f_0_0"/>
            <p:cNvSpPr/>
            <p:nvPr/>
          </p:nvSpPr>
          <p:spPr>
            <a:xfrm>
              <a:off x="5985850" y="904150"/>
              <a:ext cx="2733600" cy="466200"/>
            </a:xfrm>
            <a:prstGeom prst="roundRect">
              <a:avLst>
                <a:gd fmla="val 16667" name="adj"/>
              </a:avLst>
            </a:prstGeom>
            <a:solidFill>
              <a:srgbClr val="F8B546"/>
            </a:solidFill>
            <a:ln cap="flat" cmpd="sng" w="9525">
              <a:solidFill>
                <a:srgbClr val="F8B54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latin typeface="Epilogue"/>
                  <a:ea typeface="Epilogue"/>
                  <a:cs typeface="Epilogue"/>
                  <a:sym typeface="Epilogue"/>
                </a:rPr>
                <a:t>L’AI nella didattica è </a:t>
              </a:r>
              <a:r>
                <a:rPr b="1" lang="en-US" sz="1600">
                  <a:latin typeface="Epilogue"/>
                  <a:ea typeface="Epilogue"/>
                  <a:cs typeface="Epilogue"/>
                  <a:sym typeface="Epilogue"/>
                </a:rPr>
                <a:t>…</a:t>
              </a:r>
              <a:endParaRPr b="1" sz="1600">
                <a:latin typeface="Epilogue"/>
                <a:ea typeface="Epilogue"/>
                <a:cs typeface="Epilogue"/>
                <a:sym typeface="Epilogue"/>
              </a:endParaRPr>
            </a:p>
          </p:txBody>
        </p:sp>
        <p:sp>
          <p:nvSpPr>
            <p:cNvPr id="106" name="Google Shape;106;g347a2a3290f_0_0"/>
            <p:cNvSpPr txBox="1"/>
            <p:nvPr/>
          </p:nvSpPr>
          <p:spPr>
            <a:xfrm>
              <a:off x="5985850" y="1538300"/>
              <a:ext cx="2733600" cy="257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-317500" lvl="0" marL="45720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Font typeface="Epilogue"/>
                <a:buChar char="➔"/>
              </a:pPr>
              <a:r>
                <a:rPr b="1" lang="en-US">
                  <a:latin typeface="Epilogue"/>
                  <a:ea typeface="Epilogue"/>
                  <a:cs typeface="Epilogue"/>
                  <a:sym typeface="Epilogue"/>
                </a:rPr>
                <a:t>innovativa</a:t>
              </a:r>
              <a:endParaRPr b="1">
                <a:latin typeface="Epilogue"/>
                <a:ea typeface="Epilogue"/>
                <a:cs typeface="Epilogue"/>
                <a:sym typeface="Epilogue"/>
              </a:endParaRPr>
            </a:p>
            <a:p>
              <a:pPr indent="-317500" lvl="0" marL="45720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Font typeface="Epilogue"/>
                <a:buChar char="➔"/>
              </a:pPr>
              <a:r>
                <a:rPr b="1" lang="en-US">
                  <a:latin typeface="Epilogue"/>
                  <a:ea typeface="Epilogue"/>
                  <a:cs typeface="Epilogue"/>
                  <a:sym typeface="Epilogue"/>
                </a:rPr>
                <a:t>utile</a:t>
              </a:r>
              <a:endParaRPr b="1">
                <a:latin typeface="Epilogue"/>
                <a:ea typeface="Epilogue"/>
                <a:cs typeface="Epilogue"/>
                <a:sym typeface="Epilogue"/>
              </a:endParaRPr>
            </a:p>
            <a:p>
              <a:pPr indent="-317500" lvl="0" marL="45720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Font typeface="Epilogue"/>
                <a:buChar char="➔"/>
              </a:pPr>
              <a:r>
                <a:rPr b="1" lang="en-US">
                  <a:latin typeface="Epilogue"/>
                  <a:ea typeface="Epilogue"/>
                  <a:cs typeface="Epilogue"/>
                  <a:sym typeface="Epilogue"/>
                </a:rPr>
                <a:t>controversa</a:t>
              </a:r>
              <a:endParaRPr b="1">
                <a:latin typeface="Epilogue"/>
                <a:ea typeface="Epilogue"/>
                <a:cs typeface="Epilogue"/>
                <a:sym typeface="Epilogue"/>
              </a:endParaRPr>
            </a:p>
            <a:p>
              <a:pPr indent="-304800" lvl="0" marL="45720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Font typeface="Epilogue"/>
                <a:buChar char="➔"/>
              </a:pPr>
              <a:r>
                <a:rPr lang="en-US" sz="1200">
                  <a:latin typeface="Epilogue"/>
                  <a:ea typeface="Epilogue"/>
                  <a:cs typeface="Epilogue"/>
                  <a:sym typeface="Epilogue"/>
                </a:rPr>
                <a:t>limitata</a:t>
              </a:r>
              <a:endParaRPr sz="1200">
                <a:latin typeface="Epilogue"/>
                <a:ea typeface="Epilogue"/>
                <a:cs typeface="Epilogue"/>
                <a:sym typeface="Epilogue"/>
              </a:endParaRPr>
            </a:p>
            <a:p>
              <a:pPr indent="-304800" lvl="0" marL="45720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Font typeface="Epilogue"/>
                <a:buChar char="➔"/>
              </a:pPr>
              <a:r>
                <a:rPr lang="en-US" sz="1200">
                  <a:latin typeface="Epilogue"/>
                  <a:ea typeface="Epilogue"/>
                  <a:cs typeface="Epilogue"/>
                  <a:sym typeface="Epilogue"/>
                </a:rPr>
                <a:t>superflua</a:t>
              </a:r>
              <a:endParaRPr sz="1200">
                <a:solidFill>
                  <a:srgbClr val="000000"/>
                </a:solidFill>
                <a:latin typeface="Epilogue"/>
                <a:ea typeface="Epilogue"/>
                <a:cs typeface="Epilogue"/>
                <a:sym typeface="Epilogue"/>
              </a:endParaRPr>
            </a:p>
            <a:p>
              <a:pPr indent="-304800" lvl="0" marL="45720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Font typeface="Epilogue"/>
                <a:buChar char="➔"/>
              </a:pPr>
              <a:r>
                <a:rPr lang="en-US" sz="1200">
                  <a:latin typeface="Epilogue"/>
                  <a:ea typeface="Epilogue"/>
                  <a:cs typeface="Epilogue"/>
                  <a:sym typeface="Epilogue"/>
                </a:rPr>
                <a:t>altre parole</a:t>
              </a:r>
              <a:endParaRPr sz="1200">
                <a:latin typeface="Epilogue"/>
                <a:ea typeface="Epilogue"/>
                <a:cs typeface="Epilogue"/>
                <a:sym typeface="Epilogue"/>
              </a:endParaRPr>
            </a:p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b="1" lang="en-US" sz="1600">
                  <a:latin typeface="Epilogue"/>
                  <a:ea typeface="Epilogue"/>
                  <a:cs typeface="Epilogue"/>
                  <a:sym typeface="Epilogue"/>
                </a:rPr>
              </a:br>
              <a:r>
                <a:rPr lang="en-US" sz="1100">
                  <a:latin typeface="Epilogue"/>
                  <a:ea typeface="Epilogue"/>
                  <a:cs typeface="Epilogue"/>
                  <a:sym typeface="Epilogue"/>
                </a:rPr>
                <a:t>Con top-k = 3, il modello sceglie tra le prime 3 opzioni più probabili.</a:t>
              </a:r>
              <a:endParaRPr b="1" sz="1600">
                <a:solidFill>
                  <a:srgbClr val="000000"/>
                </a:solidFill>
                <a:latin typeface="Epilogue"/>
                <a:ea typeface="Epilogue"/>
                <a:cs typeface="Epilogue"/>
                <a:sym typeface="Epilogue"/>
              </a:endParaRPr>
            </a:p>
          </p:txBody>
        </p:sp>
      </p:grpSp>
      <p:sp>
        <p:nvSpPr>
          <p:cNvPr id="107" name="Google Shape;107;g347a2a3290f_0_0"/>
          <p:cNvSpPr txBox="1"/>
          <p:nvPr>
            <p:ph type="title"/>
          </p:nvPr>
        </p:nvSpPr>
        <p:spPr>
          <a:xfrm>
            <a:off x="228600" y="162950"/>
            <a:ext cx="82005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800"/>
              <a:t>Top-K</a:t>
            </a:r>
            <a:endParaRPr sz="2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471f4f0299_0_4"/>
          <p:cNvSpPr txBox="1"/>
          <p:nvPr>
            <p:ph type="title"/>
          </p:nvPr>
        </p:nvSpPr>
        <p:spPr>
          <a:xfrm>
            <a:off x="228600" y="162950"/>
            <a:ext cx="82005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800"/>
              <a:t>Top-P</a:t>
            </a:r>
            <a:endParaRPr sz="2800"/>
          </a:p>
        </p:txBody>
      </p:sp>
      <p:graphicFrame>
        <p:nvGraphicFramePr>
          <p:cNvPr id="114" name="Google Shape;114;g3471f4f0299_0_4"/>
          <p:cNvGraphicFramePr/>
          <p:nvPr/>
        </p:nvGraphicFramePr>
        <p:xfrm>
          <a:off x="337400" y="9041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{92045BB7-B53C-4424-B4B5-2FD3202490FA}</a:tableStyleId>
              </a:tblPr>
              <a:tblGrid>
                <a:gridCol w="1488275"/>
                <a:gridCol w="3618300"/>
              </a:tblGrid>
              <a:tr h="9809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accent6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Descrizione</a:t>
                      </a:r>
                      <a:endParaRPr b="1" sz="1400" u="none" cap="none" strike="noStrike">
                        <a:solidFill>
                          <a:schemeClr val="accent6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Il parametro top-p considera i token con una probabilità cumulativa fino a p durante la generazione.</a:t>
                      </a:r>
                      <a:endParaRPr sz="1200">
                        <a:solidFill>
                          <a:schemeClr val="dk1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0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>
                          <a:solidFill>
                            <a:schemeClr val="accent6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Valori</a:t>
                      </a:r>
                      <a:endParaRPr b="1" sz="1400" u="none" cap="none" strike="noStrike">
                        <a:solidFill>
                          <a:schemeClr val="accent6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0,0 - 1,0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17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accent6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Esempio Prompt</a:t>
                      </a:r>
                      <a:endParaRPr b="1" sz="1400" u="none" cap="none" strike="noStrike">
                        <a:solidFill>
                          <a:schemeClr val="accent6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>
                          <a:solidFill>
                            <a:schemeClr val="dk1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Elenca le tecniche di machine learning utilizzate nell'educazione</a:t>
                      </a:r>
                      <a:r>
                        <a:rPr b="1" lang="en-US" sz="1200">
                          <a:solidFill>
                            <a:schemeClr val="dk1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. </a:t>
                      </a:r>
                      <a:br>
                        <a:rPr b="1" lang="en-US" sz="1200">
                          <a:solidFill>
                            <a:schemeClr val="dk1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</a:br>
                      <a:r>
                        <a:rPr b="1" lang="en-US" sz="1200">
                          <a:solidFill>
                            <a:schemeClr val="dk1"/>
                          </a:solidFill>
                          <a:highlight>
                            <a:schemeClr val="dk2"/>
                          </a:highlight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Utilizza top-p [valore]</a:t>
                      </a:r>
                      <a:endParaRPr b="1" sz="1200">
                        <a:solidFill>
                          <a:schemeClr val="dk1"/>
                        </a:solidFill>
                        <a:highlight>
                          <a:schemeClr val="dk2"/>
                        </a:highlight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17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>
                          <a:solidFill>
                            <a:schemeClr val="accent6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Osservazione</a:t>
                      </a:r>
                      <a:endParaRPr b="1" sz="1400" u="none" cap="none" strike="noStrike">
                        <a:solidFill>
                          <a:schemeClr val="accent6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Un valore di top-p più basso restringe la selezione ai token più probabili, rendendo la risposta più conservativa.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115" name="Google Shape;115;g3471f4f0299_0_4"/>
          <p:cNvGrpSpPr/>
          <p:nvPr/>
        </p:nvGrpSpPr>
        <p:grpSpPr>
          <a:xfrm>
            <a:off x="5985850" y="711675"/>
            <a:ext cx="2733600" cy="3689525"/>
            <a:chOff x="5985850" y="711675"/>
            <a:chExt cx="2733600" cy="3689525"/>
          </a:xfrm>
        </p:grpSpPr>
        <p:sp>
          <p:nvSpPr>
            <p:cNvPr id="116" name="Google Shape;116;g3471f4f0299_0_4"/>
            <p:cNvSpPr/>
            <p:nvPr/>
          </p:nvSpPr>
          <p:spPr>
            <a:xfrm>
              <a:off x="7236675" y="711675"/>
              <a:ext cx="1454100" cy="230100"/>
            </a:xfrm>
            <a:prstGeom prst="roundRect">
              <a:avLst>
                <a:gd fmla="val 16667" name="adj"/>
              </a:avLst>
            </a:prstGeom>
            <a:solidFill>
              <a:srgbClr val="00CC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000">
                  <a:solidFill>
                    <a:schemeClr val="dk1"/>
                  </a:solidFill>
                  <a:latin typeface="Epilogue"/>
                  <a:ea typeface="Epilogue"/>
                  <a:cs typeface="Epilogue"/>
                  <a:sym typeface="Epilogue"/>
                </a:rPr>
                <a:t>esempio top-p 0,8</a:t>
              </a:r>
              <a:endParaRPr sz="1000">
                <a:latin typeface="Epilogue"/>
                <a:ea typeface="Epilogue"/>
                <a:cs typeface="Epilogue"/>
                <a:sym typeface="Epilogue"/>
              </a:endParaRPr>
            </a:p>
          </p:txBody>
        </p:sp>
        <p:sp>
          <p:nvSpPr>
            <p:cNvPr id="117" name="Google Shape;117;g3471f4f0299_0_4"/>
            <p:cNvSpPr/>
            <p:nvPr/>
          </p:nvSpPr>
          <p:spPr>
            <a:xfrm>
              <a:off x="5985850" y="904150"/>
              <a:ext cx="2733600" cy="466200"/>
            </a:xfrm>
            <a:prstGeom prst="roundRect">
              <a:avLst>
                <a:gd fmla="val 16667" name="adj"/>
              </a:avLst>
            </a:prstGeom>
            <a:solidFill>
              <a:srgbClr val="F8B546"/>
            </a:solidFill>
            <a:ln cap="flat" cmpd="sng" w="9525">
              <a:solidFill>
                <a:srgbClr val="F8B54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latin typeface="Epilogue"/>
                  <a:ea typeface="Epilogue"/>
                  <a:cs typeface="Epilogue"/>
                  <a:sym typeface="Epilogue"/>
                </a:rPr>
                <a:t>L’AI nella didattica è …</a:t>
              </a:r>
              <a:endParaRPr b="1" sz="1600">
                <a:latin typeface="Epilogue"/>
                <a:ea typeface="Epilogue"/>
                <a:cs typeface="Epilogue"/>
                <a:sym typeface="Epilogue"/>
              </a:endParaRPr>
            </a:p>
          </p:txBody>
        </p:sp>
        <p:sp>
          <p:nvSpPr>
            <p:cNvPr id="118" name="Google Shape;118;g3471f4f0299_0_4"/>
            <p:cNvSpPr txBox="1"/>
            <p:nvPr/>
          </p:nvSpPr>
          <p:spPr>
            <a:xfrm>
              <a:off x="5985850" y="1538300"/>
              <a:ext cx="2733600" cy="286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-317500" lvl="0" marL="45720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Font typeface="Epilogue"/>
                <a:buChar char="➔"/>
              </a:pPr>
              <a:r>
                <a:rPr b="1" lang="en-US">
                  <a:latin typeface="Epilogue"/>
                  <a:ea typeface="Epilogue"/>
                  <a:cs typeface="Epilogue"/>
                  <a:sym typeface="Epilogue"/>
                </a:rPr>
                <a:t>innovativa (35%)</a:t>
              </a:r>
              <a:endParaRPr b="1">
                <a:latin typeface="Epilogue"/>
                <a:ea typeface="Epilogue"/>
                <a:cs typeface="Epilogue"/>
                <a:sym typeface="Epilogue"/>
              </a:endParaRPr>
            </a:p>
            <a:p>
              <a:pPr indent="-317500" lvl="0" marL="45720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Font typeface="Epilogue"/>
                <a:buChar char="➔"/>
              </a:pPr>
              <a:r>
                <a:rPr b="1" lang="en-US">
                  <a:latin typeface="Epilogue"/>
                  <a:ea typeface="Epilogue"/>
                  <a:cs typeface="Epilogue"/>
                  <a:sym typeface="Epilogue"/>
                </a:rPr>
                <a:t>utile (25%)</a:t>
              </a:r>
              <a:endParaRPr b="1">
                <a:latin typeface="Epilogue"/>
                <a:ea typeface="Epilogue"/>
                <a:cs typeface="Epilogue"/>
                <a:sym typeface="Epilogue"/>
              </a:endParaRPr>
            </a:p>
            <a:p>
              <a:pPr indent="-317500" lvl="0" marL="45720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Font typeface="Epilogue"/>
                <a:buChar char="➔"/>
              </a:pPr>
              <a:r>
                <a:rPr b="1" lang="en-US">
                  <a:latin typeface="Epilogue"/>
                  <a:ea typeface="Epilogue"/>
                  <a:cs typeface="Epilogue"/>
                  <a:sym typeface="Epilogue"/>
                </a:rPr>
                <a:t>controversa (20%)</a:t>
              </a:r>
              <a:endParaRPr b="1">
                <a:latin typeface="Epilogue"/>
                <a:ea typeface="Epilogue"/>
                <a:cs typeface="Epilogue"/>
                <a:sym typeface="Epilogue"/>
              </a:endParaRPr>
            </a:p>
            <a:p>
              <a:pPr indent="-304800" lvl="0" marL="45720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Font typeface="Epilogue"/>
                <a:buChar char="➔"/>
              </a:pPr>
              <a:r>
                <a:rPr lang="en-US" sz="1200">
                  <a:latin typeface="Epilogue"/>
                  <a:ea typeface="Epilogue"/>
                  <a:cs typeface="Epilogue"/>
                  <a:sym typeface="Epilogue"/>
                </a:rPr>
                <a:t>limitata (7%)</a:t>
              </a:r>
              <a:endParaRPr sz="1200">
                <a:latin typeface="Epilogue"/>
                <a:ea typeface="Epilogue"/>
                <a:cs typeface="Epilogue"/>
                <a:sym typeface="Epilogue"/>
              </a:endParaRPr>
            </a:p>
            <a:p>
              <a:pPr indent="-304800" lvl="0" marL="45720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Font typeface="Epilogue"/>
                <a:buChar char="➔"/>
              </a:pPr>
              <a:r>
                <a:rPr lang="en-US" sz="1200">
                  <a:latin typeface="Epilogue"/>
                  <a:ea typeface="Epilogue"/>
                  <a:cs typeface="Epilogue"/>
                  <a:sym typeface="Epilogue"/>
                </a:rPr>
                <a:t>superflua (5%)</a:t>
              </a:r>
              <a:r>
                <a:rPr lang="en-US" sz="1200">
                  <a:solidFill>
                    <a:srgbClr val="000000"/>
                  </a:solidFill>
                  <a:latin typeface="Epilogue"/>
                  <a:ea typeface="Epilogue"/>
                  <a:cs typeface="Epilogue"/>
                  <a:sym typeface="Epilogue"/>
                </a:rPr>
                <a:t> </a:t>
              </a:r>
              <a:endParaRPr sz="1200">
                <a:solidFill>
                  <a:srgbClr val="000000"/>
                </a:solidFill>
                <a:latin typeface="Epilogue"/>
                <a:ea typeface="Epilogue"/>
                <a:cs typeface="Epilogue"/>
                <a:sym typeface="Epilogue"/>
              </a:endParaRPr>
            </a:p>
            <a:p>
              <a:pPr indent="-304800" lvl="0" marL="45720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Font typeface="Epilogue"/>
                <a:buChar char="➔"/>
              </a:pPr>
              <a:r>
                <a:rPr lang="en-US" sz="1200">
                  <a:solidFill>
                    <a:schemeClr val="dk1"/>
                  </a:solidFill>
                  <a:latin typeface="Epilogue"/>
                  <a:ea typeface="Epilogue"/>
                  <a:cs typeface="Epilogue"/>
                  <a:sym typeface="Epilogue"/>
                </a:rPr>
                <a:t>altre parole (xx%)</a:t>
              </a:r>
              <a:endParaRPr sz="1200">
                <a:latin typeface="Epilogue"/>
                <a:ea typeface="Epilogue"/>
                <a:cs typeface="Epilogue"/>
                <a:sym typeface="Epilogue"/>
              </a:endParaRPr>
            </a:p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lang="en-US" sz="1100">
                  <a:latin typeface="Epilogue"/>
                  <a:ea typeface="Epilogue"/>
                  <a:cs typeface="Epilogue"/>
                  <a:sym typeface="Epilogue"/>
                </a:rPr>
              </a:br>
              <a:r>
                <a:rPr lang="en-US" sz="1100">
                  <a:latin typeface="Epilogue"/>
                  <a:ea typeface="Epilogue"/>
                  <a:cs typeface="Epilogue"/>
                  <a:sym typeface="Epilogue"/>
                </a:rPr>
                <a:t>Con top-p = 0,8, </a:t>
              </a:r>
              <a:r>
                <a:rPr lang="en-US" sz="1100">
                  <a:latin typeface="Epilogue"/>
                  <a:ea typeface="Epilogue"/>
                  <a:cs typeface="Epilogue"/>
                  <a:sym typeface="Epilogue"/>
                </a:rPr>
                <a:t>il modello considera le parole fino a raggiungere l'80% della probabilità cumulativa</a:t>
              </a:r>
              <a:br>
                <a:rPr lang="en-US" sz="1100">
                  <a:latin typeface="Epilogue"/>
                  <a:ea typeface="Epilogue"/>
                  <a:cs typeface="Epilogue"/>
                  <a:sym typeface="Epilogue"/>
                </a:rPr>
              </a:br>
              <a:br>
                <a:rPr lang="en-US" sz="1100">
                  <a:latin typeface="Epilogue"/>
                  <a:ea typeface="Epilogue"/>
                  <a:cs typeface="Epilogue"/>
                  <a:sym typeface="Epilogue"/>
                </a:rPr>
              </a:br>
              <a:r>
                <a:rPr lang="en-US" sz="800">
                  <a:latin typeface="Epilogue"/>
                  <a:ea typeface="Epilogue"/>
                  <a:cs typeface="Epilogue"/>
                  <a:sym typeface="Epilogue"/>
                </a:rPr>
                <a:t>innovativa (35%) + utile (25%) + controversa /15%) </a:t>
              </a:r>
              <a:endParaRPr b="1" sz="1300">
                <a:solidFill>
                  <a:srgbClr val="000000"/>
                </a:solidFill>
                <a:latin typeface="Epilogue"/>
                <a:ea typeface="Epilogue"/>
                <a:cs typeface="Epilogue"/>
                <a:sym typeface="Epilogue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471f4f0299_0_18"/>
          <p:cNvSpPr txBox="1"/>
          <p:nvPr>
            <p:ph type="title"/>
          </p:nvPr>
        </p:nvSpPr>
        <p:spPr>
          <a:xfrm>
            <a:off x="228600" y="162950"/>
            <a:ext cx="82005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800"/>
              <a:t>Temperatura</a:t>
            </a:r>
            <a:endParaRPr sz="2800"/>
          </a:p>
        </p:txBody>
      </p:sp>
      <p:graphicFrame>
        <p:nvGraphicFramePr>
          <p:cNvPr id="125" name="Google Shape;125;g3471f4f0299_0_18"/>
          <p:cNvGraphicFramePr/>
          <p:nvPr/>
        </p:nvGraphicFramePr>
        <p:xfrm>
          <a:off x="337400" y="9041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{92045BB7-B53C-4424-B4B5-2FD3202490FA}</a:tableStyleId>
              </a:tblPr>
              <a:tblGrid>
                <a:gridCol w="1488275"/>
                <a:gridCol w="3618300"/>
              </a:tblGrid>
              <a:tr h="7565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accent6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Descrizione</a:t>
                      </a:r>
                      <a:endParaRPr b="1" sz="1400" u="none" cap="none" strike="noStrike">
                        <a:solidFill>
                          <a:schemeClr val="accent6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La temperatura controlla la casualità nella selezione dei token</a:t>
                      </a:r>
                      <a:endParaRPr sz="1200">
                        <a:solidFill>
                          <a:schemeClr val="dk1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0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>
                          <a:solidFill>
                            <a:schemeClr val="accent6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Valori</a:t>
                      </a:r>
                      <a:endParaRPr b="1" sz="1400" u="none" cap="none" strike="noStrike">
                        <a:solidFill>
                          <a:schemeClr val="accent6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0,0 - 2,0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17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accent6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Esempio Prompt</a:t>
                      </a:r>
                      <a:endParaRPr b="1" sz="1400" u="none" cap="none" strike="noStrike">
                        <a:solidFill>
                          <a:schemeClr val="accent6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>
                          <a:solidFill>
                            <a:schemeClr val="dk1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Spiega il concetto di apprendimento supervisionato. Utilizza </a:t>
                      </a:r>
                      <a:r>
                        <a:rPr b="1" lang="en-US" sz="1200">
                          <a:solidFill>
                            <a:schemeClr val="dk1"/>
                          </a:solidFill>
                          <a:highlight>
                            <a:schemeClr val="dk2"/>
                          </a:highlight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temperatura [valore]</a:t>
                      </a:r>
                      <a:endParaRPr b="1" sz="1200">
                        <a:solidFill>
                          <a:schemeClr val="dk1"/>
                        </a:solidFill>
                        <a:highlight>
                          <a:schemeClr val="dk2"/>
                        </a:highlight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17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>
                          <a:solidFill>
                            <a:schemeClr val="accent6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Osservazione</a:t>
                      </a:r>
                      <a:endParaRPr b="1" sz="1400" u="none" cap="none" strike="noStrike">
                        <a:solidFill>
                          <a:schemeClr val="accent6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Una temperatura più alta incoraggia il modello a esplorare opzioni meno probabili, risultando in risposte più creative.</a:t>
                      </a:r>
                      <a:br>
                        <a:rPr lang="en-US" sz="1200">
                          <a:solidFill>
                            <a:schemeClr val="dk1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</a:br>
                      <a:r>
                        <a:rPr lang="en-US" sz="1200">
                          <a:solidFill>
                            <a:schemeClr val="dk1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V</a:t>
                      </a:r>
                      <a:r>
                        <a:rPr lang="en-US" sz="1200">
                          <a:solidFill>
                            <a:schemeClr val="dk1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alori più alti producono output più vari e creativi, mentre valori più bassi generano risposte più prevedibili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126" name="Google Shape;126;g3471f4f0299_0_18"/>
          <p:cNvGrpSpPr/>
          <p:nvPr/>
        </p:nvGrpSpPr>
        <p:grpSpPr>
          <a:xfrm>
            <a:off x="5681050" y="330675"/>
            <a:ext cx="2733600" cy="1766875"/>
            <a:chOff x="5985850" y="711675"/>
            <a:chExt cx="2733600" cy="1766875"/>
          </a:xfrm>
        </p:grpSpPr>
        <p:sp>
          <p:nvSpPr>
            <p:cNvPr id="127" name="Google Shape;127;g3471f4f0299_0_18"/>
            <p:cNvSpPr/>
            <p:nvPr/>
          </p:nvSpPr>
          <p:spPr>
            <a:xfrm>
              <a:off x="7560775" y="711675"/>
              <a:ext cx="1129800" cy="230100"/>
            </a:xfrm>
            <a:prstGeom prst="roundRect">
              <a:avLst>
                <a:gd fmla="val 16667" name="adj"/>
              </a:avLst>
            </a:prstGeom>
            <a:solidFill>
              <a:srgbClr val="00CC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latin typeface="Epilogue"/>
                  <a:ea typeface="Epilogue"/>
                  <a:cs typeface="Epilogue"/>
                  <a:sym typeface="Epilogue"/>
                </a:rPr>
                <a:t>esempio T 0,8</a:t>
              </a:r>
              <a:endParaRPr sz="1000">
                <a:latin typeface="Epilogue"/>
                <a:ea typeface="Epilogue"/>
                <a:cs typeface="Epilogue"/>
                <a:sym typeface="Epilogue"/>
              </a:endParaRPr>
            </a:p>
          </p:txBody>
        </p:sp>
        <p:sp>
          <p:nvSpPr>
            <p:cNvPr id="128" name="Google Shape;128;g3471f4f0299_0_18"/>
            <p:cNvSpPr/>
            <p:nvPr/>
          </p:nvSpPr>
          <p:spPr>
            <a:xfrm>
              <a:off x="5985850" y="904150"/>
              <a:ext cx="2733600" cy="466200"/>
            </a:xfrm>
            <a:prstGeom prst="roundRect">
              <a:avLst>
                <a:gd fmla="val 16667" name="adj"/>
              </a:avLst>
            </a:prstGeom>
            <a:solidFill>
              <a:srgbClr val="F8B546"/>
            </a:solidFill>
            <a:ln cap="flat" cmpd="sng" w="9525">
              <a:solidFill>
                <a:srgbClr val="F8B54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latin typeface="Epilogue"/>
                  <a:ea typeface="Epilogue"/>
                  <a:cs typeface="Epilogue"/>
                  <a:sym typeface="Epilogue"/>
                </a:rPr>
                <a:t>Spiega il concetto di apprendimento supervisionato. </a:t>
              </a:r>
              <a:br>
                <a:rPr b="1" lang="en-US" sz="800">
                  <a:latin typeface="Epilogue"/>
                  <a:ea typeface="Epilogue"/>
                  <a:cs typeface="Epilogue"/>
                  <a:sym typeface="Epilogue"/>
                </a:rPr>
              </a:br>
              <a:r>
                <a:rPr b="1" lang="en-US" sz="800">
                  <a:latin typeface="Epilogue"/>
                  <a:ea typeface="Epilogue"/>
                  <a:cs typeface="Epilogue"/>
                  <a:sym typeface="Epilogue"/>
                </a:rPr>
                <a:t>[Parametro temperatura impostato a 0,8]</a:t>
              </a:r>
              <a:endParaRPr b="1" sz="800">
                <a:latin typeface="Epilogue"/>
                <a:ea typeface="Epilogue"/>
                <a:cs typeface="Epilogue"/>
                <a:sym typeface="Epilogue"/>
              </a:endParaRPr>
            </a:p>
          </p:txBody>
        </p:sp>
        <p:sp>
          <p:nvSpPr>
            <p:cNvPr id="129" name="Google Shape;129;g3471f4f0299_0_18"/>
            <p:cNvSpPr txBox="1"/>
            <p:nvPr/>
          </p:nvSpPr>
          <p:spPr>
            <a:xfrm>
              <a:off x="5985850" y="1370350"/>
              <a:ext cx="2733600" cy="110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latin typeface="Epilogue"/>
                  <a:ea typeface="Epilogue"/>
                  <a:cs typeface="Epilogue"/>
                  <a:sym typeface="Epilogue"/>
                </a:rPr>
                <a:t>L'apprendimento supervisionato è una tecnica dell'intelligenza artificiale in cui un algoritmo viene addestrato usando un set di dati etichettato, ovvero composto da input associati alle risposte corrette.</a:t>
              </a:r>
              <a:endParaRPr b="1" sz="1100">
                <a:solidFill>
                  <a:srgbClr val="000000"/>
                </a:solidFill>
                <a:latin typeface="Epilogue"/>
                <a:ea typeface="Epilogue"/>
                <a:cs typeface="Epilogue"/>
                <a:sym typeface="Epilogue"/>
              </a:endParaRPr>
            </a:p>
          </p:txBody>
        </p:sp>
      </p:grpSp>
      <p:grpSp>
        <p:nvGrpSpPr>
          <p:cNvPr id="130" name="Google Shape;130;g3471f4f0299_0_18"/>
          <p:cNvGrpSpPr/>
          <p:nvPr/>
        </p:nvGrpSpPr>
        <p:grpSpPr>
          <a:xfrm>
            <a:off x="5681050" y="2240825"/>
            <a:ext cx="2733600" cy="2382475"/>
            <a:chOff x="5985850" y="2621825"/>
            <a:chExt cx="2733600" cy="2382475"/>
          </a:xfrm>
        </p:grpSpPr>
        <p:sp>
          <p:nvSpPr>
            <p:cNvPr id="131" name="Google Shape;131;g3471f4f0299_0_18"/>
            <p:cNvSpPr/>
            <p:nvPr/>
          </p:nvSpPr>
          <p:spPr>
            <a:xfrm>
              <a:off x="7560775" y="2621825"/>
              <a:ext cx="1129800" cy="230100"/>
            </a:xfrm>
            <a:prstGeom prst="roundRect">
              <a:avLst>
                <a:gd fmla="val 16667" name="adj"/>
              </a:avLst>
            </a:prstGeom>
            <a:solidFill>
              <a:srgbClr val="00CC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latin typeface="Epilogue"/>
                  <a:ea typeface="Epilogue"/>
                  <a:cs typeface="Epilogue"/>
                  <a:sym typeface="Epilogue"/>
                </a:rPr>
                <a:t>esempio T 2</a:t>
              </a:r>
              <a:endParaRPr sz="1000">
                <a:latin typeface="Epilogue"/>
                <a:ea typeface="Epilogue"/>
                <a:cs typeface="Epilogue"/>
                <a:sym typeface="Epilogue"/>
              </a:endParaRPr>
            </a:p>
          </p:txBody>
        </p:sp>
        <p:sp>
          <p:nvSpPr>
            <p:cNvPr id="132" name="Google Shape;132;g3471f4f0299_0_18"/>
            <p:cNvSpPr/>
            <p:nvPr/>
          </p:nvSpPr>
          <p:spPr>
            <a:xfrm>
              <a:off x="5985850" y="2814300"/>
              <a:ext cx="2733600" cy="466200"/>
            </a:xfrm>
            <a:prstGeom prst="roundRect">
              <a:avLst>
                <a:gd fmla="val 16667" name="adj"/>
              </a:avLst>
            </a:prstGeom>
            <a:solidFill>
              <a:srgbClr val="F8B546"/>
            </a:solidFill>
            <a:ln cap="flat" cmpd="sng" w="9525">
              <a:solidFill>
                <a:srgbClr val="F8B54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latin typeface="Epilogue"/>
                  <a:ea typeface="Epilogue"/>
                  <a:cs typeface="Epilogue"/>
                  <a:sym typeface="Epilogue"/>
                </a:rPr>
                <a:t>Spiega il concetto di apprendimento supervisionato. </a:t>
              </a:r>
              <a:br>
                <a:rPr b="1" lang="en-US" sz="800">
                  <a:latin typeface="Epilogue"/>
                  <a:ea typeface="Epilogue"/>
                  <a:cs typeface="Epilogue"/>
                  <a:sym typeface="Epilogue"/>
                </a:rPr>
              </a:br>
              <a:r>
                <a:rPr b="1" lang="en-US" sz="800">
                  <a:latin typeface="Epilogue"/>
                  <a:ea typeface="Epilogue"/>
                  <a:cs typeface="Epilogue"/>
                  <a:sym typeface="Epilogue"/>
                </a:rPr>
                <a:t>[Parametro temperatura impostato a 2]</a:t>
              </a:r>
              <a:endParaRPr b="1" sz="800">
                <a:latin typeface="Epilogue"/>
                <a:ea typeface="Epilogue"/>
                <a:cs typeface="Epilogue"/>
                <a:sym typeface="Epilogue"/>
              </a:endParaRPr>
            </a:p>
          </p:txBody>
        </p:sp>
        <p:sp>
          <p:nvSpPr>
            <p:cNvPr id="133" name="Google Shape;133;g3471f4f0299_0_18"/>
            <p:cNvSpPr txBox="1"/>
            <p:nvPr/>
          </p:nvSpPr>
          <p:spPr>
            <a:xfrm>
              <a:off x="5985850" y="3280500"/>
              <a:ext cx="2733600" cy="172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latin typeface="Epilogue"/>
                  <a:ea typeface="Epilogue"/>
                  <a:cs typeface="Epilogue"/>
                  <a:sym typeface="Epilogue"/>
                </a:rPr>
                <a:t>Immagina di voler insegnare a un robot a distinguere una banana da una poesia. Gli dai migliaia di esempi — foto di banane, versi di Shakespeare — e gli dici ogni volta “questa è una banana!”, “questo è un sonetto!”. L’apprendimento supervisionato è come quel maestro un po’ ossessivo che ripete all’infinito “questo sì, questo no!”, finché il robot non inizia a intuire le regole del gioco.</a:t>
              </a:r>
              <a:endParaRPr b="1" sz="1100">
                <a:solidFill>
                  <a:srgbClr val="000000"/>
                </a:solidFill>
                <a:latin typeface="Epilogue"/>
                <a:ea typeface="Epilogue"/>
                <a:cs typeface="Epilogue"/>
                <a:sym typeface="Epilogue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471f4f0299_0_28"/>
          <p:cNvSpPr txBox="1"/>
          <p:nvPr>
            <p:ph type="title"/>
          </p:nvPr>
        </p:nvSpPr>
        <p:spPr>
          <a:xfrm>
            <a:off x="228600" y="162950"/>
            <a:ext cx="82005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800"/>
              <a:t>Frequency Penalty</a:t>
            </a:r>
            <a:endParaRPr sz="2800"/>
          </a:p>
        </p:txBody>
      </p:sp>
      <p:graphicFrame>
        <p:nvGraphicFramePr>
          <p:cNvPr id="140" name="Google Shape;140;g3471f4f0299_0_28"/>
          <p:cNvGraphicFramePr/>
          <p:nvPr/>
        </p:nvGraphicFramePr>
        <p:xfrm>
          <a:off x="337400" y="9041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{92045BB7-B53C-4424-B4B5-2FD3202490FA}</a:tableStyleId>
              </a:tblPr>
              <a:tblGrid>
                <a:gridCol w="1488275"/>
                <a:gridCol w="3618300"/>
              </a:tblGrid>
              <a:tr h="9809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accent6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Descrizione</a:t>
                      </a:r>
                      <a:endParaRPr b="1" sz="1400" u="none" cap="none" strike="noStrike">
                        <a:solidFill>
                          <a:schemeClr val="accent6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La penalità di frequenza riduce la probabilità che il modello ripeta le stesse parole o frasi, penalizzando i token ripetuti.</a:t>
                      </a:r>
                      <a:endParaRPr sz="1200">
                        <a:solidFill>
                          <a:schemeClr val="dk1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0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>
                          <a:solidFill>
                            <a:schemeClr val="accent6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Valori</a:t>
                      </a:r>
                      <a:endParaRPr b="1" sz="1400" u="none" cap="none" strike="noStrike">
                        <a:solidFill>
                          <a:schemeClr val="accent6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0,0 - 2,0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17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accent6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Esempio Prompt</a:t>
                      </a:r>
                      <a:endParaRPr b="1" sz="1400" u="none" cap="none" strike="noStrike">
                        <a:solidFill>
                          <a:schemeClr val="accent6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100">
                          <a:solidFill>
                            <a:schemeClr val="dk1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Descrivi i benefici dell'IA nell'educazione. </a:t>
                      </a:r>
                      <a:r>
                        <a:rPr b="1" lang="en-US" sz="1200">
                          <a:solidFill>
                            <a:schemeClr val="dk1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Utilizza </a:t>
                      </a:r>
                      <a:r>
                        <a:rPr b="1" lang="en-US" sz="1200">
                          <a:solidFill>
                            <a:schemeClr val="dk1"/>
                          </a:solidFill>
                          <a:highlight>
                            <a:schemeClr val="dk2"/>
                          </a:highlight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frequence penalty [valore]</a:t>
                      </a:r>
                      <a:endParaRPr b="1" sz="1100">
                        <a:solidFill>
                          <a:schemeClr val="dk1"/>
                        </a:solidFill>
                        <a:highlight>
                          <a:schemeClr val="dk2"/>
                        </a:highlight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17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>
                          <a:solidFill>
                            <a:schemeClr val="accent6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Osservazione</a:t>
                      </a:r>
                      <a:endParaRPr b="1" sz="1400" u="none" cap="none" strike="noStrike">
                        <a:solidFill>
                          <a:schemeClr val="accent6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Applicando una penalità sulla frequenza, il modello tende a evitare ripetizioni, rendendo il testo più vario. Valori più alti aumentano la penalizzazione.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141" name="Google Shape;141;g3471f4f0299_0_28"/>
          <p:cNvGrpSpPr/>
          <p:nvPr/>
        </p:nvGrpSpPr>
        <p:grpSpPr>
          <a:xfrm>
            <a:off x="5985850" y="711675"/>
            <a:ext cx="2733600" cy="1766875"/>
            <a:chOff x="5985850" y="711675"/>
            <a:chExt cx="2733600" cy="1766875"/>
          </a:xfrm>
        </p:grpSpPr>
        <p:sp>
          <p:nvSpPr>
            <p:cNvPr id="142" name="Google Shape;142;g3471f4f0299_0_28"/>
            <p:cNvSpPr/>
            <p:nvPr/>
          </p:nvSpPr>
          <p:spPr>
            <a:xfrm>
              <a:off x="7560775" y="711675"/>
              <a:ext cx="1129800" cy="230100"/>
            </a:xfrm>
            <a:prstGeom prst="roundRect">
              <a:avLst>
                <a:gd fmla="val 16667" name="adj"/>
              </a:avLst>
            </a:prstGeom>
            <a:solidFill>
              <a:srgbClr val="00CC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latin typeface="Epilogue"/>
                  <a:ea typeface="Epilogue"/>
                  <a:cs typeface="Epilogue"/>
                  <a:sym typeface="Epilogue"/>
                </a:rPr>
                <a:t>esempio FP 0,5 </a:t>
              </a:r>
              <a:endParaRPr sz="1000">
                <a:latin typeface="Epilogue"/>
                <a:ea typeface="Epilogue"/>
                <a:cs typeface="Epilogue"/>
                <a:sym typeface="Epilogue"/>
              </a:endParaRPr>
            </a:p>
          </p:txBody>
        </p:sp>
        <p:sp>
          <p:nvSpPr>
            <p:cNvPr id="143" name="Google Shape;143;g3471f4f0299_0_28"/>
            <p:cNvSpPr/>
            <p:nvPr/>
          </p:nvSpPr>
          <p:spPr>
            <a:xfrm>
              <a:off x="5985850" y="904150"/>
              <a:ext cx="2733600" cy="466200"/>
            </a:xfrm>
            <a:prstGeom prst="roundRect">
              <a:avLst>
                <a:gd fmla="val 16667" name="adj"/>
              </a:avLst>
            </a:prstGeom>
            <a:solidFill>
              <a:srgbClr val="F8B546"/>
            </a:solidFill>
            <a:ln cap="flat" cmpd="sng" w="9525">
              <a:solidFill>
                <a:srgbClr val="F8B54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latin typeface="Epilogue"/>
                  <a:ea typeface="Epilogue"/>
                  <a:cs typeface="Epilogue"/>
                  <a:sym typeface="Epilogue"/>
                </a:rPr>
                <a:t>Descrivi i benefici dell'IA nell'educazione. [Parametro frequency penalty impostato a 1,0]</a:t>
              </a:r>
              <a:endParaRPr b="1" sz="800">
                <a:latin typeface="Epilogue"/>
                <a:ea typeface="Epilogue"/>
                <a:cs typeface="Epilogue"/>
                <a:sym typeface="Epilogue"/>
              </a:endParaRPr>
            </a:p>
          </p:txBody>
        </p:sp>
        <p:sp>
          <p:nvSpPr>
            <p:cNvPr id="144" name="Google Shape;144;g3471f4f0299_0_28"/>
            <p:cNvSpPr txBox="1"/>
            <p:nvPr/>
          </p:nvSpPr>
          <p:spPr>
            <a:xfrm>
              <a:off x="5985850" y="1370350"/>
              <a:ext cx="2733600" cy="110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latin typeface="Epilogue"/>
                  <a:ea typeface="Epilogue"/>
                  <a:cs typeface="Epilogue"/>
                  <a:sym typeface="Epilogue"/>
                </a:rPr>
                <a:t>L’intelligenza artificiale può aiutare nell’educazione. L’intelligenza artificiale permette di personalizzare l’apprendimento. Con l’intelligenza artificiale, gli studenti possono ricevere supporto costante.</a:t>
              </a:r>
              <a:endParaRPr b="1" sz="1100">
                <a:solidFill>
                  <a:srgbClr val="000000"/>
                </a:solidFill>
                <a:latin typeface="Epilogue"/>
                <a:ea typeface="Epilogue"/>
                <a:cs typeface="Epilogue"/>
                <a:sym typeface="Epilogue"/>
              </a:endParaRPr>
            </a:p>
          </p:txBody>
        </p:sp>
      </p:grpSp>
      <p:grpSp>
        <p:nvGrpSpPr>
          <p:cNvPr id="145" name="Google Shape;145;g3471f4f0299_0_28"/>
          <p:cNvGrpSpPr/>
          <p:nvPr/>
        </p:nvGrpSpPr>
        <p:grpSpPr>
          <a:xfrm>
            <a:off x="5985850" y="2621825"/>
            <a:ext cx="2733600" cy="1612975"/>
            <a:chOff x="5985850" y="2621825"/>
            <a:chExt cx="2733600" cy="1612975"/>
          </a:xfrm>
        </p:grpSpPr>
        <p:sp>
          <p:nvSpPr>
            <p:cNvPr id="146" name="Google Shape;146;g3471f4f0299_0_28"/>
            <p:cNvSpPr/>
            <p:nvPr/>
          </p:nvSpPr>
          <p:spPr>
            <a:xfrm>
              <a:off x="7560775" y="2621825"/>
              <a:ext cx="1129800" cy="230100"/>
            </a:xfrm>
            <a:prstGeom prst="roundRect">
              <a:avLst>
                <a:gd fmla="val 16667" name="adj"/>
              </a:avLst>
            </a:prstGeom>
            <a:solidFill>
              <a:srgbClr val="00CC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latin typeface="Epilogue"/>
                  <a:ea typeface="Epilogue"/>
                  <a:cs typeface="Epilogue"/>
                  <a:sym typeface="Epilogue"/>
                </a:rPr>
                <a:t>esempio FP 2</a:t>
              </a:r>
              <a:endParaRPr sz="1000">
                <a:latin typeface="Epilogue"/>
                <a:ea typeface="Epilogue"/>
                <a:cs typeface="Epilogue"/>
                <a:sym typeface="Epilogue"/>
              </a:endParaRPr>
            </a:p>
          </p:txBody>
        </p:sp>
        <p:sp>
          <p:nvSpPr>
            <p:cNvPr id="147" name="Google Shape;147;g3471f4f0299_0_28"/>
            <p:cNvSpPr/>
            <p:nvPr/>
          </p:nvSpPr>
          <p:spPr>
            <a:xfrm>
              <a:off x="5985850" y="2814300"/>
              <a:ext cx="2733600" cy="466200"/>
            </a:xfrm>
            <a:prstGeom prst="roundRect">
              <a:avLst>
                <a:gd fmla="val 16667" name="adj"/>
              </a:avLst>
            </a:prstGeom>
            <a:solidFill>
              <a:srgbClr val="F8B546"/>
            </a:solidFill>
            <a:ln cap="flat" cmpd="sng" w="9525">
              <a:solidFill>
                <a:srgbClr val="F8B54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latin typeface="Epilogue"/>
                  <a:ea typeface="Epilogue"/>
                  <a:cs typeface="Epilogue"/>
                  <a:sym typeface="Epilogue"/>
                </a:rPr>
                <a:t>Descrivi i benefici dell'IA nell'educazione.</a:t>
              </a:r>
              <a:br>
                <a:rPr b="1" lang="en-US" sz="800">
                  <a:latin typeface="Epilogue"/>
                  <a:ea typeface="Epilogue"/>
                  <a:cs typeface="Epilogue"/>
                  <a:sym typeface="Epilogue"/>
                </a:rPr>
              </a:br>
              <a:r>
                <a:rPr b="1" lang="en-US" sz="800">
                  <a:latin typeface="Epilogue"/>
                  <a:ea typeface="Epilogue"/>
                  <a:cs typeface="Epilogue"/>
                  <a:sym typeface="Epilogue"/>
                </a:rPr>
                <a:t>[Parametro frequency penalty impostato a 2,0]</a:t>
              </a:r>
              <a:endParaRPr b="1" sz="800">
                <a:latin typeface="Epilogue"/>
                <a:ea typeface="Epilogue"/>
                <a:cs typeface="Epilogue"/>
                <a:sym typeface="Epilogue"/>
              </a:endParaRPr>
            </a:p>
          </p:txBody>
        </p:sp>
        <p:sp>
          <p:nvSpPr>
            <p:cNvPr id="148" name="Google Shape;148;g3471f4f0299_0_28"/>
            <p:cNvSpPr txBox="1"/>
            <p:nvPr/>
          </p:nvSpPr>
          <p:spPr>
            <a:xfrm>
              <a:off x="5985850" y="3280500"/>
              <a:ext cx="2733600" cy="95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latin typeface="Epilogue"/>
                  <a:ea typeface="Epilogue"/>
                  <a:cs typeface="Epilogue"/>
                  <a:sym typeface="Epilogue"/>
                </a:rPr>
                <a:t>Le soluzioni intelligenti personalizzano il percorso formativo, offrono assistenza continua agli studenti e alleggeriscono i compiti degli educatori grazie all’automazione e all’analisi dei dati.</a:t>
              </a:r>
              <a:endParaRPr b="1" sz="1100">
                <a:solidFill>
                  <a:srgbClr val="000000"/>
                </a:solidFill>
                <a:latin typeface="Epilogue"/>
                <a:ea typeface="Epilogue"/>
                <a:cs typeface="Epilogue"/>
                <a:sym typeface="Epilogue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47a2a3290f_0_48"/>
          <p:cNvSpPr txBox="1"/>
          <p:nvPr>
            <p:ph type="title"/>
          </p:nvPr>
        </p:nvSpPr>
        <p:spPr>
          <a:xfrm>
            <a:off x="228600" y="162950"/>
            <a:ext cx="82005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800"/>
              <a:t>Presence Penalty</a:t>
            </a:r>
            <a:endParaRPr sz="2800"/>
          </a:p>
        </p:txBody>
      </p:sp>
      <p:graphicFrame>
        <p:nvGraphicFramePr>
          <p:cNvPr id="155" name="Google Shape;155;g347a2a3290f_0_48"/>
          <p:cNvGraphicFramePr/>
          <p:nvPr/>
        </p:nvGraphicFramePr>
        <p:xfrm>
          <a:off x="337400" y="9041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{92045BB7-B53C-4424-B4B5-2FD3202490FA}</a:tableStyleId>
              </a:tblPr>
              <a:tblGrid>
                <a:gridCol w="1488275"/>
                <a:gridCol w="3618300"/>
              </a:tblGrid>
              <a:tr h="9809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accent6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Descrizione</a:t>
                      </a:r>
                      <a:endParaRPr b="1" sz="1400" u="none" cap="none" strike="noStrike">
                        <a:solidFill>
                          <a:schemeClr val="accent6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La penalità di presenza penalizza i token già apparsi nel testo, incoraggiando il modello a introdurre nuovi argomenti o idee.</a:t>
                      </a:r>
                      <a:endParaRPr sz="1200">
                        <a:solidFill>
                          <a:schemeClr val="dk1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0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>
                          <a:solidFill>
                            <a:schemeClr val="accent6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Valori</a:t>
                      </a:r>
                      <a:endParaRPr b="1" sz="1400" u="none" cap="none" strike="noStrike">
                        <a:solidFill>
                          <a:schemeClr val="accent6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-2,0 - 2,0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17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accent6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Esempio Prompt</a:t>
                      </a:r>
                      <a:endParaRPr b="1" sz="1400" u="none" cap="none" strike="noStrike">
                        <a:solidFill>
                          <a:schemeClr val="accent6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100">
                          <a:solidFill>
                            <a:schemeClr val="dk1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Parla delle applicazioni dell'IA nella didattica. </a:t>
                      </a:r>
                      <a:r>
                        <a:rPr b="1" lang="en-US" sz="1200">
                          <a:solidFill>
                            <a:schemeClr val="dk1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Utilizza </a:t>
                      </a:r>
                      <a:r>
                        <a:rPr b="1" lang="en-US" sz="1200">
                          <a:solidFill>
                            <a:schemeClr val="dk1"/>
                          </a:solidFill>
                          <a:highlight>
                            <a:schemeClr val="dk2"/>
                          </a:highlight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presence penalty [valore]</a:t>
                      </a:r>
                      <a:endParaRPr b="1" sz="1100">
                        <a:solidFill>
                          <a:schemeClr val="dk1"/>
                        </a:solidFill>
                        <a:highlight>
                          <a:schemeClr val="dk2"/>
                        </a:highlight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17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>
                          <a:solidFill>
                            <a:schemeClr val="accent6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Osservazione</a:t>
                      </a:r>
                      <a:endParaRPr b="1" sz="1400" u="none" cap="none" strike="noStrike">
                        <a:solidFill>
                          <a:schemeClr val="accent6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Con una penalità sulla presenza, il modello è spinto a introdurre concetti nuovi, evitando ridondanze. Valori positivi penalizzano la presenza, valori negativi la incentivano.</a:t>
                      </a:r>
                      <a:endParaRPr sz="1200">
                        <a:solidFill>
                          <a:schemeClr val="dk1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156" name="Google Shape;156;g347a2a3290f_0_48"/>
          <p:cNvGrpSpPr/>
          <p:nvPr/>
        </p:nvGrpSpPr>
        <p:grpSpPr>
          <a:xfrm>
            <a:off x="5985850" y="711675"/>
            <a:ext cx="2733600" cy="1813075"/>
            <a:chOff x="5985850" y="711675"/>
            <a:chExt cx="2733600" cy="1813075"/>
          </a:xfrm>
        </p:grpSpPr>
        <p:sp>
          <p:nvSpPr>
            <p:cNvPr id="157" name="Google Shape;157;g347a2a3290f_0_48"/>
            <p:cNvSpPr/>
            <p:nvPr/>
          </p:nvSpPr>
          <p:spPr>
            <a:xfrm>
              <a:off x="7498450" y="711675"/>
              <a:ext cx="1192200" cy="230100"/>
            </a:xfrm>
            <a:prstGeom prst="roundRect">
              <a:avLst>
                <a:gd fmla="val 16667" name="adj"/>
              </a:avLst>
            </a:prstGeom>
            <a:solidFill>
              <a:srgbClr val="00CC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latin typeface="Epilogue"/>
                  <a:ea typeface="Epilogue"/>
                  <a:cs typeface="Epilogue"/>
                  <a:sym typeface="Epilogue"/>
                </a:rPr>
                <a:t>esempio PP 0 </a:t>
              </a:r>
              <a:endParaRPr sz="1000">
                <a:latin typeface="Epilogue"/>
                <a:ea typeface="Epilogue"/>
                <a:cs typeface="Epilogue"/>
                <a:sym typeface="Epilogue"/>
              </a:endParaRPr>
            </a:p>
          </p:txBody>
        </p:sp>
        <p:sp>
          <p:nvSpPr>
            <p:cNvPr id="158" name="Google Shape;158;g347a2a3290f_0_48"/>
            <p:cNvSpPr/>
            <p:nvPr/>
          </p:nvSpPr>
          <p:spPr>
            <a:xfrm>
              <a:off x="5985850" y="904150"/>
              <a:ext cx="2733600" cy="466200"/>
            </a:xfrm>
            <a:prstGeom prst="roundRect">
              <a:avLst>
                <a:gd fmla="val 16667" name="adj"/>
              </a:avLst>
            </a:prstGeom>
            <a:solidFill>
              <a:srgbClr val="F8B546"/>
            </a:solidFill>
            <a:ln cap="flat" cmpd="sng" w="9525">
              <a:solidFill>
                <a:srgbClr val="F8B54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latin typeface="Epilogue"/>
                  <a:ea typeface="Epilogue"/>
                  <a:cs typeface="Epilogue"/>
                  <a:sym typeface="Epilogue"/>
                </a:rPr>
                <a:t>Descrivi i benefici dell'IA nell'educazione. [Parametro frequency penalty impostato a 1,0]</a:t>
              </a:r>
              <a:endParaRPr b="1" sz="800">
                <a:latin typeface="Epilogue"/>
                <a:ea typeface="Epilogue"/>
                <a:cs typeface="Epilogue"/>
                <a:sym typeface="Epilogue"/>
              </a:endParaRPr>
            </a:p>
          </p:txBody>
        </p:sp>
        <p:sp>
          <p:nvSpPr>
            <p:cNvPr id="159" name="Google Shape;159;g347a2a3290f_0_48"/>
            <p:cNvSpPr txBox="1"/>
            <p:nvPr/>
          </p:nvSpPr>
          <p:spPr>
            <a:xfrm>
              <a:off x="5985850" y="1370350"/>
              <a:ext cx="2733600" cy="115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latin typeface="Epilogue"/>
                  <a:ea typeface="Epilogue"/>
                  <a:cs typeface="Epilogue"/>
                  <a:sym typeface="Epilogue"/>
                </a:rPr>
                <a:t>L’intelligenza artificiale nella didattica viene usata per creare percorsi di apprendimento personalizzati, per fornire tutor virtuali e per correggere automaticamente i compiti. L’IA può anche aiutare gli insegnanti a monitorare i progressi degli studenti e offrire feedback personalizzati.</a:t>
              </a:r>
              <a:endParaRPr b="1" sz="1000">
                <a:solidFill>
                  <a:srgbClr val="000000"/>
                </a:solidFill>
                <a:latin typeface="Epilogue"/>
                <a:ea typeface="Epilogue"/>
                <a:cs typeface="Epilogue"/>
                <a:sym typeface="Epilogue"/>
              </a:endParaRPr>
            </a:p>
          </p:txBody>
        </p:sp>
      </p:grpSp>
      <p:grpSp>
        <p:nvGrpSpPr>
          <p:cNvPr id="160" name="Google Shape;160;g347a2a3290f_0_48"/>
          <p:cNvGrpSpPr/>
          <p:nvPr/>
        </p:nvGrpSpPr>
        <p:grpSpPr>
          <a:xfrm>
            <a:off x="5985850" y="2621825"/>
            <a:ext cx="2733600" cy="1766875"/>
            <a:chOff x="5985850" y="2621825"/>
            <a:chExt cx="2733600" cy="1766875"/>
          </a:xfrm>
        </p:grpSpPr>
        <p:sp>
          <p:nvSpPr>
            <p:cNvPr id="161" name="Google Shape;161;g347a2a3290f_0_48"/>
            <p:cNvSpPr/>
            <p:nvPr/>
          </p:nvSpPr>
          <p:spPr>
            <a:xfrm>
              <a:off x="7479750" y="2621825"/>
              <a:ext cx="1210800" cy="230100"/>
            </a:xfrm>
            <a:prstGeom prst="roundRect">
              <a:avLst>
                <a:gd fmla="val 16667" name="adj"/>
              </a:avLst>
            </a:prstGeom>
            <a:solidFill>
              <a:srgbClr val="00CC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latin typeface="Epilogue"/>
                  <a:ea typeface="Epilogue"/>
                  <a:cs typeface="Epilogue"/>
                  <a:sym typeface="Epilogue"/>
                </a:rPr>
                <a:t>esempio PP 2</a:t>
              </a:r>
              <a:endParaRPr sz="1000">
                <a:latin typeface="Epilogue"/>
                <a:ea typeface="Epilogue"/>
                <a:cs typeface="Epilogue"/>
                <a:sym typeface="Epilogue"/>
              </a:endParaRPr>
            </a:p>
          </p:txBody>
        </p:sp>
        <p:sp>
          <p:nvSpPr>
            <p:cNvPr id="162" name="Google Shape;162;g347a2a3290f_0_48"/>
            <p:cNvSpPr/>
            <p:nvPr/>
          </p:nvSpPr>
          <p:spPr>
            <a:xfrm>
              <a:off x="5985850" y="2814300"/>
              <a:ext cx="2733600" cy="466200"/>
            </a:xfrm>
            <a:prstGeom prst="roundRect">
              <a:avLst>
                <a:gd fmla="val 16667" name="adj"/>
              </a:avLst>
            </a:prstGeom>
            <a:solidFill>
              <a:srgbClr val="F8B546"/>
            </a:solidFill>
            <a:ln cap="flat" cmpd="sng" w="9525">
              <a:solidFill>
                <a:srgbClr val="F8B54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latin typeface="Epilogue"/>
                  <a:ea typeface="Epilogue"/>
                  <a:cs typeface="Epilogue"/>
                  <a:sym typeface="Epilogue"/>
                </a:rPr>
                <a:t>Descrivi i benefici dell'IA nell'educazione.</a:t>
              </a:r>
              <a:br>
                <a:rPr b="1" lang="en-US" sz="800">
                  <a:latin typeface="Epilogue"/>
                  <a:ea typeface="Epilogue"/>
                  <a:cs typeface="Epilogue"/>
                  <a:sym typeface="Epilogue"/>
                </a:rPr>
              </a:br>
              <a:r>
                <a:rPr b="1" lang="en-US" sz="800">
                  <a:latin typeface="Epilogue"/>
                  <a:ea typeface="Epilogue"/>
                  <a:cs typeface="Epilogue"/>
                  <a:sym typeface="Epilogue"/>
                </a:rPr>
                <a:t>[Parametro frequency penalty impostato a 2,0]</a:t>
              </a:r>
              <a:endParaRPr b="1" sz="800">
                <a:latin typeface="Epilogue"/>
                <a:ea typeface="Epilogue"/>
                <a:cs typeface="Epilogue"/>
                <a:sym typeface="Epilogue"/>
              </a:endParaRPr>
            </a:p>
          </p:txBody>
        </p:sp>
        <p:sp>
          <p:nvSpPr>
            <p:cNvPr id="163" name="Google Shape;163;g347a2a3290f_0_48"/>
            <p:cNvSpPr txBox="1"/>
            <p:nvPr/>
          </p:nvSpPr>
          <p:spPr>
            <a:xfrm>
              <a:off x="5985850" y="3280500"/>
              <a:ext cx="2733600" cy="110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latin typeface="Epilogue"/>
                  <a:ea typeface="Epilogue"/>
                  <a:cs typeface="Epilogue"/>
                  <a:sym typeface="Epilogue"/>
                </a:rPr>
                <a:t>L’IA sta rivoluzionando l’educazione anche attraverso la realtà aumentata, la generazione automatica di contenuti didattici, l’analisi emozionale durante le lezioni e la creazione di ambienti immersivi per l’apprendimento attivo.</a:t>
              </a:r>
              <a:endParaRPr b="1" sz="1100">
                <a:solidFill>
                  <a:srgbClr val="000000"/>
                </a:solidFill>
                <a:latin typeface="Epilogue"/>
                <a:ea typeface="Epilogue"/>
                <a:cs typeface="Epilogue"/>
                <a:sym typeface="Epilogue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47a2a3290f_0_62"/>
          <p:cNvSpPr txBox="1"/>
          <p:nvPr>
            <p:ph type="title"/>
          </p:nvPr>
        </p:nvSpPr>
        <p:spPr>
          <a:xfrm>
            <a:off x="228600" y="162950"/>
            <a:ext cx="82005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800"/>
              <a:t>Altri </a:t>
            </a:r>
            <a:r>
              <a:rPr lang="en-US" sz="2800"/>
              <a:t>parametri</a:t>
            </a:r>
            <a:r>
              <a:rPr lang="en-US" sz="2800"/>
              <a:t> utili nel prompting</a:t>
            </a:r>
            <a:endParaRPr sz="2800"/>
          </a:p>
        </p:txBody>
      </p:sp>
      <p:grpSp>
        <p:nvGrpSpPr>
          <p:cNvPr id="170" name="Google Shape;170;g347a2a3290f_0_62"/>
          <p:cNvGrpSpPr/>
          <p:nvPr/>
        </p:nvGrpSpPr>
        <p:grpSpPr>
          <a:xfrm>
            <a:off x="228600" y="1141925"/>
            <a:ext cx="1965900" cy="2061200"/>
            <a:chOff x="228600" y="1141925"/>
            <a:chExt cx="1965900" cy="2061200"/>
          </a:xfrm>
        </p:grpSpPr>
        <p:sp>
          <p:nvSpPr>
            <p:cNvPr id="171" name="Google Shape;171;g347a2a3290f_0_62"/>
            <p:cNvSpPr/>
            <p:nvPr/>
          </p:nvSpPr>
          <p:spPr>
            <a:xfrm>
              <a:off x="228600" y="1141925"/>
              <a:ext cx="1865400" cy="392700"/>
            </a:xfrm>
            <a:prstGeom prst="roundRect">
              <a:avLst>
                <a:gd fmla="val 16667" name="adj"/>
              </a:avLst>
            </a:prstGeom>
            <a:solidFill>
              <a:srgbClr val="0066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>
                  <a:solidFill>
                    <a:schemeClr val="accent6"/>
                  </a:solidFill>
                  <a:latin typeface="Epilogue"/>
                  <a:ea typeface="Epilogue"/>
                  <a:cs typeface="Epilogue"/>
                  <a:sym typeface="Epilogue"/>
                </a:rPr>
                <a:t>TIPO OUTPUT</a:t>
              </a:r>
              <a:endParaRPr b="1">
                <a:solidFill>
                  <a:schemeClr val="accent6"/>
                </a:solidFill>
                <a:latin typeface="Epilogue"/>
                <a:ea typeface="Epilogue"/>
                <a:cs typeface="Epilogue"/>
                <a:sym typeface="Epilogue"/>
              </a:endParaRPr>
            </a:p>
          </p:txBody>
        </p:sp>
        <p:sp>
          <p:nvSpPr>
            <p:cNvPr id="172" name="Google Shape;172;g347a2a3290f_0_62"/>
            <p:cNvSpPr txBox="1"/>
            <p:nvPr/>
          </p:nvSpPr>
          <p:spPr>
            <a:xfrm>
              <a:off x="228600" y="1620925"/>
              <a:ext cx="1965900" cy="1582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-136525" lvl="0" marL="142875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800"/>
                <a:buFont typeface="Epilogue"/>
                <a:buChar char="●"/>
              </a:pPr>
              <a:r>
                <a:rPr b="1" lang="en-US" sz="800">
                  <a:latin typeface="Epilogue"/>
                  <a:ea typeface="Epilogue"/>
                  <a:cs typeface="Epilogue"/>
                  <a:sym typeface="Epilogue"/>
                </a:rPr>
                <a:t>Formato risposta </a:t>
              </a:r>
              <a:br>
                <a:rPr b="1" lang="en-US" sz="800">
                  <a:latin typeface="Epilogue"/>
                  <a:ea typeface="Epilogue"/>
                  <a:cs typeface="Epilogue"/>
                  <a:sym typeface="Epilogue"/>
                </a:rPr>
              </a:br>
              <a:r>
                <a:rPr lang="en-US" sz="800">
                  <a:solidFill>
                    <a:schemeClr val="dk1"/>
                  </a:solidFill>
                  <a:latin typeface="Epilogue"/>
                  <a:ea typeface="Epilogue"/>
                  <a:cs typeface="Epilogue"/>
                  <a:sym typeface="Epilogue"/>
                </a:rPr>
                <a:t>(es. </a:t>
              </a:r>
              <a:r>
                <a:rPr lang="en-US" sz="800">
                  <a:latin typeface="Epilogue"/>
                  <a:ea typeface="Epilogue"/>
                  <a:cs typeface="Epilogue"/>
                  <a:sym typeface="Epilogue"/>
                </a:rPr>
                <a:t>paragrafi, punto elenco, tabella, markdown, html, etc.)</a:t>
              </a:r>
              <a:br>
                <a:rPr lang="en-US" sz="800">
                  <a:latin typeface="Epilogue"/>
                  <a:ea typeface="Epilogue"/>
                  <a:cs typeface="Epilogue"/>
                  <a:sym typeface="Epilogue"/>
                </a:rPr>
              </a:br>
              <a:endParaRPr sz="800">
                <a:latin typeface="Epilogue"/>
                <a:ea typeface="Epilogue"/>
                <a:cs typeface="Epilogue"/>
                <a:sym typeface="Epilogue"/>
              </a:endParaRPr>
            </a:p>
            <a:p>
              <a:pPr indent="-136525" lvl="0" marL="142875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800"/>
                <a:buFont typeface="Epilogue"/>
                <a:buChar char="●"/>
              </a:pPr>
              <a:r>
                <a:rPr b="1" lang="en-US" sz="800">
                  <a:latin typeface="Epilogue"/>
                  <a:ea typeface="Epilogue"/>
                  <a:cs typeface="Epilogue"/>
                  <a:sym typeface="Epilogue"/>
                </a:rPr>
                <a:t>Numero di caratteri/parole</a:t>
              </a:r>
              <a:r>
                <a:rPr lang="en-US" sz="800">
                  <a:latin typeface="Epilogue"/>
                  <a:ea typeface="Epilogue"/>
                  <a:cs typeface="Epilogue"/>
                  <a:sym typeface="Epilogue"/>
                </a:rPr>
                <a:t> </a:t>
              </a:r>
              <a:br>
                <a:rPr lang="en-US" sz="800">
                  <a:latin typeface="Epilogue"/>
                  <a:ea typeface="Epilogue"/>
                  <a:cs typeface="Epilogue"/>
                  <a:sym typeface="Epilogue"/>
                </a:rPr>
              </a:br>
              <a:r>
                <a:rPr lang="en-US" sz="800">
                  <a:solidFill>
                    <a:schemeClr val="dk1"/>
                  </a:solidFill>
                  <a:latin typeface="Epilogue"/>
                  <a:ea typeface="Epilogue"/>
                  <a:cs typeface="Epilogue"/>
                  <a:sym typeface="Epilogue"/>
                </a:rPr>
                <a:t>(es. </a:t>
              </a:r>
              <a:r>
                <a:rPr lang="en-US" sz="800">
                  <a:latin typeface="Epilogue"/>
                  <a:ea typeface="Epilogue"/>
                  <a:cs typeface="Epilogue"/>
                  <a:sym typeface="Epilogue"/>
                </a:rPr>
                <a:t>280 caratteri / 100 parole)</a:t>
              </a:r>
              <a:br>
                <a:rPr lang="en-US" sz="800">
                  <a:latin typeface="Epilogue"/>
                  <a:ea typeface="Epilogue"/>
                  <a:cs typeface="Epilogue"/>
                  <a:sym typeface="Epilogue"/>
                </a:rPr>
              </a:br>
              <a:endParaRPr sz="800">
                <a:latin typeface="Epilogue"/>
                <a:ea typeface="Epilogue"/>
                <a:cs typeface="Epilogue"/>
                <a:sym typeface="Epilogue"/>
              </a:endParaRPr>
            </a:p>
            <a:p>
              <a:pPr indent="-136525" lvl="0" marL="142875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800"/>
                <a:buFont typeface="Epilogue"/>
                <a:buChar char="●"/>
              </a:pPr>
              <a:r>
                <a:rPr b="1" lang="en-US" sz="800">
                  <a:latin typeface="Epilogue"/>
                  <a:ea typeface="Epilogue"/>
                  <a:cs typeface="Epilogue"/>
                  <a:sym typeface="Epilogue"/>
                </a:rPr>
                <a:t>Utilizzo di parole chiave</a:t>
              </a:r>
              <a:r>
                <a:rPr lang="en-US" sz="800">
                  <a:latin typeface="Epilogue"/>
                  <a:ea typeface="Epilogue"/>
                  <a:cs typeface="Epilogue"/>
                  <a:sym typeface="Epilogue"/>
                </a:rPr>
                <a:t> </a:t>
              </a:r>
              <a:br>
                <a:rPr lang="en-US" sz="800">
                  <a:latin typeface="Epilogue"/>
                  <a:ea typeface="Epilogue"/>
                  <a:cs typeface="Epilogue"/>
                  <a:sym typeface="Epilogue"/>
                </a:rPr>
              </a:br>
              <a:r>
                <a:rPr lang="en-US" sz="800">
                  <a:solidFill>
                    <a:schemeClr val="dk1"/>
                  </a:solidFill>
                  <a:latin typeface="Epilogue"/>
                  <a:ea typeface="Epilogue"/>
                  <a:cs typeface="Epilogue"/>
                  <a:sym typeface="Epilogue"/>
                </a:rPr>
                <a:t>(es. </a:t>
              </a:r>
              <a:r>
                <a:rPr lang="en-US" sz="800">
                  <a:latin typeface="Epilogue"/>
                  <a:ea typeface="Epilogue"/>
                  <a:cs typeface="Epilogue"/>
                  <a:sym typeface="Epilogue"/>
                </a:rPr>
                <a:t>"utilizza IA almeno una volta per paragrafo”)</a:t>
              </a:r>
              <a:endParaRPr sz="800">
                <a:latin typeface="Epilogue"/>
                <a:ea typeface="Epilogue"/>
                <a:cs typeface="Epilogue"/>
                <a:sym typeface="Epilogue"/>
              </a:endParaRPr>
            </a:p>
          </p:txBody>
        </p:sp>
      </p:grpSp>
      <p:grpSp>
        <p:nvGrpSpPr>
          <p:cNvPr id="173" name="Google Shape;173;g347a2a3290f_0_62"/>
          <p:cNvGrpSpPr/>
          <p:nvPr/>
        </p:nvGrpSpPr>
        <p:grpSpPr>
          <a:xfrm>
            <a:off x="2331550" y="1141925"/>
            <a:ext cx="1962600" cy="2769500"/>
            <a:chOff x="2331550" y="1141925"/>
            <a:chExt cx="1962600" cy="2769500"/>
          </a:xfrm>
        </p:grpSpPr>
        <p:sp>
          <p:nvSpPr>
            <p:cNvPr id="174" name="Google Shape;174;g347a2a3290f_0_62"/>
            <p:cNvSpPr/>
            <p:nvPr/>
          </p:nvSpPr>
          <p:spPr>
            <a:xfrm>
              <a:off x="2381042" y="1141925"/>
              <a:ext cx="1863600" cy="392700"/>
            </a:xfrm>
            <a:prstGeom prst="roundRect">
              <a:avLst>
                <a:gd fmla="val 16667" name="adj"/>
              </a:avLst>
            </a:prstGeom>
            <a:solidFill>
              <a:srgbClr val="00CC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>
                  <a:latin typeface="Epilogue"/>
                  <a:ea typeface="Epilogue"/>
                  <a:cs typeface="Epilogue"/>
                  <a:sym typeface="Epilogue"/>
                </a:rPr>
                <a:t>TONO</a:t>
              </a:r>
              <a:endParaRPr b="1">
                <a:latin typeface="Epilogue"/>
                <a:ea typeface="Epilogue"/>
                <a:cs typeface="Epilogue"/>
                <a:sym typeface="Epilogue"/>
              </a:endParaRPr>
            </a:p>
          </p:txBody>
        </p:sp>
        <p:sp>
          <p:nvSpPr>
            <p:cNvPr id="175" name="Google Shape;175;g347a2a3290f_0_62"/>
            <p:cNvSpPr txBox="1"/>
            <p:nvPr/>
          </p:nvSpPr>
          <p:spPr>
            <a:xfrm>
              <a:off x="2331550" y="1620925"/>
              <a:ext cx="1962600" cy="229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-136525" lvl="0" marL="142875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800"/>
                <a:buFont typeface="Epilogue"/>
                <a:buChar char="●"/>
              </a:pPr>
              <a:r>
                <a:rPr b="1" lang="en-US" sz="800">
                  <a:latin typeface="Epilogue"/>
                  <a:ea typeface="Epilogue"/>
                  <a:cs typeface="Epilogue"/>
                  <a:sym typeface="Epilogue"/>
                </a:rPr>
                <a:t>Professionale e formale </a:t>
              </a:r>
              <a:br>
                <a:rPr lang="en-US" sz="800">
                  <a:latin typeface="Epilogue"/>
                  <a:ea typeface="Epilogue"/>
                  <a:cs typeface="Epilogue"/>
                  <a:sym typeface="Epilogue"/>
                </a:rPr>
              </a:br>
              <a:r>
                <a:rPr lang="en-US" sz="800">
                  <a:solidFill>
                    <a:schemeClr val="dk1"/>
                  </a:solidFill>
                  <a:latin typeface="Epilogue"/>
                  <a:ea typeface="Epilogue"/>
                  <a:cs typeface="Epilogue"/>
                  <a:sym typeface="Epilogue"/>
                </a:rPr>
                <a:t>(es. </a:t>
              </a:r>
              <a:r>
                <a:rPr lang="en-US" sz="800">
                  <a:latin typeface="Epilogue"/>
                  <a:ea typeface="Epilogue"/>
                  <a:cs typeface="Epilogue"/>
                  <a:sym typeface="Epilogue"/>
                </a:rPr>
                <a:t>per articoli accademici) </a:t>
              </a:r>
              <a:br>
                <a:rPr b="1" lang="en-US" sz="800">
                  <a:latin typeface="Epilogue"/>
                  <a:ea typeface="Epilogue"/>
                  <a:cs typeface="Epilogue"/>
                  <a:sym typeface="Epilogue"/>
                </a:rPr>
              </a:br>
              <a:endParaRPr b="1" sz="800">
                <a:latin typeface="Epilogue"/>
                <a:ea typeface="Epilogue"/>
                <a:cs typeface="Epilogue"/>
                <a:sym typeface="Epilogue"/>
              </a:endParaRPr>
            </a:p>
            <a:p>
              <a:pPr indent="-136525" lvl="0" marL="142875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800"/>
                <a:buFont typeface="Epilogue"/>
                <a:buChar char="●"/>
              </a:pPr>
              <a:r>
                <a:rPr b="1" lang="en-US" sz="800">
                  <a:latin typeface="Epilogue"/>
                  <a:ea typeface="Epilogue"/>
                  <a:cs typeface="Epilogue"/>
                  <a:sym typeface="Epilogue"/>
                </a:rPr>
                <a:t>Informale e amichevole </a:t>
              </a:r>
              <a:br>
                <a:rPr b="1" lang="en-US" sz="800">
                  <a:latin typeface="Epilogue"/>
                  <a:ea typeface="Epilogue"/>
                  <a:cs typeface="Epilogue"/>
                  <a:sym typeface="Epilogue"/>
                </a:rPr>
              </a:br>
              <a:r>
                <a:rPr lang="en-US" sz="800">
                  <a:solidFill>
                    <a:schemeClr val="dk1"/>
                  </a:solidFill>
                  <a:latin typeface="Epilogue"/>
                  <a:ea typeface="Epilogue"/>
                  <a:cs typeface="Epilogue"/>
                  <a:sym typeface="Epilogue"/>
                </a:rPr>
                <a:t>(es. </a:t>
              </a:r>
              <a:r>
                <a:rPr lang="en-US" sz="800">
                  <a:latin typeface="Epilogue"/>
                  <a:ea typeface="Epilogue"/>
                  <a:cs typeface="Epilogue"/>
                  <a:sym typeface="Epilogue"/>
                </a:rPr>
                <a:t>per social media)</a:t>
              </a:r>
              <a:br>
                <a:rPr lang="en-US" sz="800">
                  <a:latin typeface="Epilogue"/>
                  <a:ea typeface="Epilogue"/>
                  <a:cs typeface="Epilogue"/>
                  <a:sym typeface="Epilogue"/>
                </a:rPr>
              </a:br>
              <a:r>
                <a:rPr lang="en-US" sz="800">
                  <a:latin typeface="Epilogue"/>
                  <a:ea typeface="Epilogue"/>
                  <a:cs typeface="Epilogue"/>
                  <a:sym typeface="Epilogue"/>
                </a:rPr>
                <a:t> </a:t>
              </a:r>
              <a:endParaRPr sz="800">
                <a:latin typeface="Epilogue"/>
                <a:ea typeface="Epilogue"/>
                <a:cs typeface="Epilogue"/>
                <a:sym typeface="Epilogue"/>
              </a:endParaRPr>
            </a:p>
            <a:p>
              <a:pPr indent="-136525" lvl="0" marL="142875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800"/>
                <a:buFont typeface="Epilogue"/>
                <a:buChar char="●"/>
              </a:pPr>
              <a:r>
                <a:rPr b="1" lang="en-US" sz="800">
                  <a:latin typeface="Epilogue"/>
                  <a:ea typeface="Epilogue"/>
                  <a:cs typeface="Epilogue"/>
                  <a:sym typeface="Epilogue"/>
                </a:rPr>
                <a:t>Motivazionale ed entusiasta </a:t>
              </a:r>
              <a:r>
                <a:rPr lang="en-US" sz="800">
                  <a:solidFill>
                    <a:schemeClr val="dk1"/>
                  </a:solidFill>
                  <a:latin typeface="Epilogue"/>
                  <a:ea typeface="Epilogue"/>
                  <a:cs typeface="Epilogue"/>
                  <a:sym typeface="Epilogue"/>
                </a:rPr>
                <a:t>(es. </a:t>
              </a:r>
              <a:r>
                <a:rPr lang="en-US" sz="800">
                  <a:latin typeface="Epilogue"/>
                  <a:ea typeface="Epilogue"/>
                  <a:cs typeface="Epilogue"/>
                  <a:sym typeface="Epilogue"/>
                </a:rPr>
                <a:t>per messaggi promozionali)</a:t>
              </a:r>
              <a:br>
                <a:rPr b="1" lang="en-US" sz="800">
                  <a:latin typeface="Epilogue"/>
                  <a:ea typeface="Epilogue"/>
                  <a:cs typeface="Epilogue"/>
                  <a:sym typeface="Epilogue"/>
                </a:rPr>
              </a:br>
              <a:r>
                <a:rPr b="1" lang="en-US" sz="800">
                  <a:latin typeface="Epilogue"/>
                  <a:ea typeface="Epilogue"/>
                  <a:cs typeface="Epilogue"/>
                  <a:sym typeface="Epilogue"/>
                </a:rPr>
                <a:t> </a:t>
              </a:r>
              <a:endParaRPr b="1" sz="800">
                <a:latin typeface="Epilogue"/>
                <a:ea typeface="Epilogue"/>
                <a:cs typeface="Epilogue"/>
                <a:sym typeface="Epilogue"/>
              </a:endParaRPr>
            </a:p>
            <a:p>
              <a:pPr indent="-136525" lvl="0" marL="142875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800"/>
                <a:buFont typeface="Epilogue"/>
                <a:buChar char="●"/>
              </a:pPr>
              <a:r>
                <a:rPr b="1" lang="en-US" sz="800">
                  <a:latin typeface="Epilogue"/>
                  <a:ea typeface="Epilogue"/>
                  <a:cs typeface="Epilogue"/>
                  <a:sym typeface="Epilogue"/>
                </a:rPr>
                <a:t>Empatico e rassicurante </a:t>
              </a:r>
              <a:br>
                <a:rPr lang="en-US" sz="800">
                  <a:latin typeface="Epilogue"/>
                  <a:ea typeface="Epilogue"/>
                  <a:cs typeface="Epilogue"/>
                  <a:sym typeface="Epilogue"/>
                </a:rPr>
              </a:br>
              <a:r>
                <a:rPr lang="en-US" sz="800">
                  <a:solidFill>
                    <a:schemeClr val="dk1"/>
                  </a:solidFill>
                  <a:latin typeface="Epilogue"/>
                  <a:ea typeface="Epilogue"/>
                  <a:cs typeface="Epilogue"/>
                  <a:sym typeface="Epilogue"/>
                </a:rPr>
                <a:t>(es. </a:t>
              </a:r>
              <a:r>
                <a:rPr lang="en-US" sz="800">
                  <a:latin typeface="Epilogue"/>
                  <a:ea typeface="Epilogue"/>
                  <a:cs typeface="Epilogue"/>
                  <a:sym typeface="Epilogue"/>
                </a:rPr>
                <a:t>per risposte a domande delicate)</a:t>
              </a:r>
              <a:br>
                <a:rPr b="1" lang="en-US" sz="800">
                  <a:latin typeface="Epilogue"/>
                  <a:ea typeface="Epilogue"/>
                  <a:cs typeface="Epilogue"/>
                  <a:sym typeface="Epilogue"/>
                </a:rPr>
              </a:br>
              <a:endParaRPr b="1" sz="800">
                <a:latin typeface="Epilogue"/>
                <a:ea typeface="Epilogue"/>
                <a:cs typeface="Epilogue"/>
                <a:sym typeface="Epilogue"/>
              </a:endParaRPr>
            </a:p>
            <a:p>
              <a:pPr indent="-136525" lvl="0" marL="142875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800"/>
                <a:buFont typeface="Epilogue"/>
                <a:buChar char="●"/>
              </a:pPr>
              <a:r>
                <a:rPr b="1" lang="en-US" sz="800">
                  <a:latin typeface="Epilogue"/>
                  <a:ea typeface="Epilogue"/>
                  <a:cs typeface="Epilogue"/>
                  <a:sym typeface="Epilogue"/>
                </a:rPr>
                <a:t>Neutro e oggettivo </a:t>
              </a:r>
              <a:br>
                <a:rPr b="1" lang="en-US" sz="800">
                  <a:latin typeface="Epilogue"/>
                  <a:ea typeface="Epilogue"/>
                  <a:cs typeface="Epilogue"/>
                  <a:sym typeface="Epilogue"/>
                </a:rPr>
              </a:br>
              <a:r>
                <a:rPr lang="en-US" sz="800">
                  <a:solidFill>
                    <a:schemeClr val="dk1"/>
                  </a:solidFill>
                  <a:latin typeface="Epilogue"/>
                  <a:ea typeface="Epilogue"/>
                  <a:cs typeface="Epilogue"/>
                  <a:sym typeface="Epilogue"/>
                </a:rPr>
                <a:t>(es. </a:t>
              </a:r>
              <a:r>
                <a:rPr lang="en-US" sz="800">
                  <a:latin typeface="Epilogue"/>
                  <a:ea typeface="Epilogue"/>
                  <a:cs typeface="Epilogue"/>
                  <a:sym typeface="Epilogue"/>
                </a:rPr>
                <a:t>per comunicati stampa)</a:t>
              </a:r>
              <a:endParaRPr sz="800">
                <a:latin typeface="Epilogue"/>
                <a:ea typeface="Epilogue"/>
                <a:cs typeface="Epilogue"/>
                <a:sym typeface="Epilogue"/>
              </a:endParaRPr>
            </a:p>
          </p:txBody>
        </p:sp>
      </p:grpSp>
      <p:grpSp>
        <p:nvGrpSpPr>
          <p:cNvPr id="176" name="Google Shape;176;g347a2a3290f_0_62"/>
          <p:cNvGrpSpPr/>
          <p:nvPr/>
        </p:nvGrpSpPr>
        <p:grpSpPr>
          <a:xfrm>
            <a:off x="4481425" y="1141925"/>
            <a:ext cx="1965900" cy="3052700"/>
            <a:chOff x="4481425" y="1141925"/>
            <a:chExt cx="1965900" cy="3052700"/>
          </a:xfrm>
        </p:grpSpPr>
        <p:sp>
          <p:nvSpPr>
            <p:cNvPr id="177" name="Google Shape;177;g347a2a3290f_0_62"/>
            <p:cNvSpPr/>
            <p:nvPr/>
          </p:nvSpPr>
          <p:spPr>
            <a:xfrm>
              <a:off x="4531683" y="1141925"/>
              <a:ext cx="1865400" cy="392700"/>
            </a:xfrm>
            <a:prstGeom prst="roundRect">
              <a:avLst>
                <a:gd fmla="val 16667" name="adj"/>
              </a:avLst>
            </a:prstGeom>
            <a:solidFill>
              <a:srgbClr val="F8B5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>
                  <a:latin typeface="Epilogue"/>
                  <a:ea typeface="Epilogue"/>
                  <a:cs typeface="Epilogue"/>
                  <a:sym typeface="Epilogue"/>
                </a:rPr>
                <a:t>DELIMITATORI</a:t>
              </a:r>
              <a:endParaRPr b="1">
                <a:latin typeface="Epilogue"/>
                <a:ea typeface="Epilogue"/>
                <a:cs typeface="Epilogue"/>
                <a:sym typeface="Epilogue"/>
              </a:endParaRPr>
            </a:p>
          </p:txBody>
        </p:sp>
        <p:sp>
          <p:nvSpPr>
            <p:cNvPr id="178" name="Google Shape;178;g347a2a3290f_0_62"/>
            <p:cNvSpPr txBox="1"/>
            <p:nvPr/>
          </p:nvSpPr>
          <p:spPr>
            <a:xfrm>
              <a:off x="4481425" y="1620925"/>
              <a:ext cx="1965900" cy="257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-136525" lvl="0" marL="142875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800"/>
                <a:buFont typeface="Epilogue"/>
                <a:buChar char="●"/>
              </a:pPr>
              <a:r>
                <a:rPr b="1" lang="en-US" sz="800">
                  <a:latin typeface="Epilogue"/>
                  <a:ea typeface="Epilogue"/>
                  <a:cs typeface="Epilogue"/>
                  <a:sym typeface="Epilogue"/>
                </a:rPr>
                <a:t>Virgolette (" ") </a:t>
              </a:r>
              <a:br>
                <a:rPr b="1" lang="en-US" sz="800">
                  <a:latin typeface="Epilogue"/>
                  <a:ea typeface="Epilogue"/>
                  <a:cs typeface="Epilogue"/>
                  <a:sym typeface="Epilogue"/>
                </a:rPr>
              </a:br>
              <a:r>
                <a:rPr lang="en-US" sz="800">
                  <a:solidFill>
                    <a:schemeClr val="dk1"/>
                  </a:solidFill>
                  <a:latin typeface="Epilogue"/>
                  <a:ea typeface="Epilogue"/>
                  <a:cs typeface="Epilogue"/>
                  <a:sym typeface="Epilogue"/>
                </a:rPr>
                <a:t>(es. </a:t>
              </a:r>
              <a:r>
                <a:rPr lang="en-US" sz="800">
                  <a:latin typeface="Epilogue"/>
                  <a:ea typeface="Epilogue"/>
                  <a:cs typeface="Epilogue"/>
                  <a:sym typeface="Epilogue"/>
                </a:rPr>
                <a:t>per delimitare le citazioni) </a:t>
              </a:r>
              <a:br>
                <a:rPr b="1" lang="en-US" sz="800">
                  <a:latin typeface="Epilogue"/>
                  <a:ea typeface="Epilogue"/>
                  <a:cs typeface="Epilogue"/>
                  <a:sym typeface="Epilogue"/>
                </a:rPr>
              </a:br>
              <a:endParaRPr b="1" sz="800">
                <a:latin typeface="Epilogue"/>
                <a:ea typeface="Epilogue"/>
                <a:cs typeface="Epilogue"/>
                <a:sym typeface="Epilogue"/>
              </a:endParaRPr>
            </a:p>
            <a:p>
              <a:pPr indent="-136525" lvl="0" marL="142875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800"/>
                <a:buFont typeface="Epilogue"/>
                <a:buChar char="●"/>
              </a:pPr>
              <a:r>
                <a:rPr b="1" lang="en-US" sz="800">
                  <a:latin typeface="Epilogue"/>
                  <a:ea typeface="Epilogue"/>
                  <a:cs typeface="Epilogue"/>
                  <a:sym typeface="Epilogue"/>
                </a:rPr>
                <a:t>Doppie barre (//) </a:t>
              </a:r>
              <a:br>
                <a:rPr b="1" lang="en-US" sz="800">
                  <a:latin typeface="Epilogue"/>
                  <a:ea typeface="Epilogue"/>
                  <a:cs typeface="Epilogue"/>
                  <a:sym typeface="Epilogue"/>
                </a:rPr>
              </a:br>
              <a:r>
                <a:rPr lang="en-US" sz="800">
                  <a:solidFill>
                    <a:schemeClr val="dk1"/>
                  </a:solidFill>
                  <a:latin typeface="Epilogue"/>
                  <a:ea typeface="Epilogue"/>
                  <a:cs typeface="Epilogue"/>
                  <a:sym typeface="Epilogue"/>
                </a:rPr>
                <a:t>(es. </a:t>
              </a:r>
              <a:r>
                <a:rPr lang="en-US" sz="800">
                  <a:latin typeface="Epilogue"/>
                  <a:ea typeface="Epilogue"/>
                  <a:cs typeface="Epilogue"/>
                  <a:sym typeface="Epilogue"/>
                </a:rPr>
                <a:t>per sezioni multiple)</a:t>
              </a:r>
              <a:br>
                <a:rPr b="1" lang="en-US" sz="800">
                  <a:latin typeface="Epilogue"/>
                  <a:ea typeface="Epilogue"/>
                  <a:cs typeface="Epilogue"/>
                  <a:sym typeface="Epilogue"/>
                </a:rPr>
              </a:br>
              <a:endParaRPr b="1" sz="800">
                <a:latin typeface="Epilogue"/>
                <a:ea typeface="Epilogue"/>
                <a:cs typeface="Epilogue"/>
                <a:sym typeface="Epilogue"/>
              </a:endParaRPr>
            </a:p>
            <a:p>
              <a:pPr indent="-136525" lvl="0" marL="142875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800"/>
                <a:buFont typeface="Epilogue"/>
                <a:buChar char="●"/>
              </a:pPr>
              <a:r>
                <a:rPr b="1" lang="en-US" sz="800">
                  <a:latin typeface="Epilogue"/>
                  <a:ea typeface="Epilogue"/>
                  <a:cs typeface="Epilogue"/>
                  <a:sym typeface="Epilogue"/>
                </a:rPr>
                <a:t>Trattini (-) </a:t>
              </a:r>
              <a:br>
                <a:rPr b="1" lang="en-US" sz="800">
                  <a:latin typeface="Epilogue"/>
                  <a:ea typeface="Epilogue"/>
                  <a:cs typeface="Epilogue"/>
                  <a:sym typeface="Epilogue"/>
                </a:rPr>
              </a:br>
              <a:r>
                <a:rPr lang="en-US" sz="800">
                  <a:solidFill>
                    <a:schemeClr val="dk1"/>
                  </a:solidFill>
                  <a:latin typeface="Epilogue"/>
                  <a:ea typeface="Epilogue"/>
                  <a:cs typeface="Epilogue"/>
                  <a:sym typeface="Epilogue"/>
                </a:rPr>
                <a:t>(es. </a:t>
              </a:r>
              <a:r>
                <a:rPr lang="en-US" sz="800">
                  <a:latin typeface="Epilogue"/>
                  <a:ea typeface="Epilogue"/>
                  <a:cs typeface="Epilogue"/>
                  <a:sym typeface="Epilogue"/>
                </a:rPr>
                <a:t>per elenchi puntati) </a:t>
              </a:r>
              <a:br>
                <a:rPr b="1" lang="en-US" sz="800">
                  <a:latin typeface="Epilogue"/>
                  <a:ea typeface="Epilogue"/>
                  <a:cs typeface="Epilogue"/>
                  <a:sym typeface="Epilogue"/>
                </a:rPr>
              </a:br>
              <a:endParaRPr b="1" sz="800">
                <a:latin typeface="Epilogue"/>
                <a:ea typeface="Epilogue"/>
                <a:cs typeface="Epilogue"/>
                <a:sym typeface="Epilogue"/>
              </a:endParaRPr>
            </a:p>
            <a:p>
              <a:pPr indent="-136525" lvl="0" marL="142875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800"/>
                <a:buFont typeface="Epilogue"/>
                <a:buChar char="●"/>
              </a:pPr>
              <a:r>
                <a:rPr b="1" lang="en-US" sz="800">
                  <a:latin typeface="Epilogue"/>
                  <a:ea typeface="Epilogue"/>
                  <a:cs typeface="Epilogue"/>
                  <a:sym typeface="Epilogue"/>
                </a:rPr>
                <a:t>Asterischi (*) </a:t>
              </a:r>
              <a:br>
                <a:rPr b="1" lang="en-US" sz="800">
                  <a:latin typeface="Epilogue"/>
                  <a:ea typeface="Epilogue"/>
                  <a:cs typeface="Epilogue"/>
                  <a:sym typeface="Epilogue"/>
                </a:rPr>
              </a:br>
              <a:r>
                <a:rPr lang="en-US" sz="800">
                  <a:solidFill>
                    <a:schemeClr val="dk1"/>
                  </a:solidFill>
                  <a:latin typeface="Epilogue"/>
                  <a:ea typeface="Epilogue"/>
                  <a:cs typeface="Epilogue"/>
                  <a:sym typeface="Epilogue"/>
                </a:rPr>
                <a:t>(es. </a:t>
              </a:r>
              <a:r>
                <a:rPr lang="en-US" sz="800">
                  <a:latin typeface="Epilogue"/>
                  <a:ea typeface="Epilogue"/>
                  <a:cs typeface="Epilogue"/>
                  <a:sym typeface="Epilogue"/>
                </a:rPr>
                <a:t>per enfatizzare parole o frasi</a:t>
              </a:r>
              <a:r>
                <a:rPr b="1" lang="en-US" sz="800">
                  <a:latin typeface="Epilogue"/>
                  <a:ea typeface="Epilogue"/>
                  <a:cs typeface="Epilogue"/>
                  <a:sym typeface="Epilogue"/>
                </a:rPr>
                <a:t>)</a:t>
              </a:r>
              <a:br>
                <a:rPr b="1" lang="en-US" sz="800">
                  <a:latin typeface="Epilogue"/>
                  <a:ea typeface="Epilogue"/>
                  <a:cs typeface="Epilogue"/>
                  <a:sym typeface="Epilogue"/>
                </a:rPr>
              </a:br>
              <a:endParaRPr b="1" sz="800">
                <a:latin typeface="Epilogue"/>
                <a:ea typeface="Epilogue"/>
                <a:cs typeface="Epilogue"/>
                <a:sym typeface="Epilogue"/>
              </a:endParaRPr>
            </a:p>
            <a:p>
              <a:pPr indent="-136525" lvl="0" marL="142875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800"/>
                <a:buFont typeface="Epilogue"/>
                <a:buChar char="●"/>
              </a:pPr>
              <a:r>
                <a:rPr b="1" lang="en-US" sz="800">
                  <a:latin typeface="Epilogue"/>
                  <a:ea typeface="Epilogue"/>
                  <a:cs typeface="Epilogue"/>
                  <a:sym typeface="Epilogue"/>
                </a:rPr>
                <a:t>Parentesi quadre [ ] </a:t>
              </a:r>
              <a:br>
                <a:rPr b="1" lang="en-US" sz="800">
                  <a:latin typeface="Epilogue"/>
                  <a:ea typeface="Epilogue"/>
                  <a:cs typeface="Epilogue"/>
                  <a:sym typeface="Epilogue"/>
                </a:rPr>
              </a:br>
              <a:r>
                <a:rPr lang="en-US" sz="800">
                  <a:solidFill>
                    <a:schemeClr val="dk1"/>
                  </a:solidFill>
                  <a:latin typeface="Epilogue"/>
                  <a:ea typeface="Epilogue"/>
                  <a:cs typeface="Epilogue"/>
                  <a:sym typeface="Epilogue"/>
                </a:rPr>
                <a:t>(es. </a:t>
              </a:r>
              <a:r>
                <a:rPr lang="en-US" sz="800">
                  <a:latin typeface="Epilogue"/>
                  <a:ea typeface="Epilogue"/>
                  <a:cs typeface="Epilogue"/>
                  <a:sym typeface="Epilogue"/>
                </a:rPr>
                <a:t>per note o spiegazioni aggiuntive)</a:t>
              </a:r>
              <a:endParaRPr sz="800">
                <a:latin typeface="Epilogue"/>
                <a:ea typeface="Epilogue"/>
                <a:cs typeface="Epilogue"/>
                <a:sym typeface="Epilogue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latin typeface="Epilogue"/>
                <a:ea typeface="Epilogue"/>
                <a:cs typeface="Epilogue"/>
                <a:sym typeface="Epilogue"/>
              </a:endParaRPr>
            </a:p>
          </p:txBody>
        </p:sp>
      </p:grpSp>
      <p:grpSp>
        <p:nvGrpSpPr>
          <p:cNvPr id="179" name="Google Shape;179;g347a2a3290f_0_62"/>
          <p:cNvGrpSpPr/>
          <p:nvPr/>
        </p:nvGrpSpPr>
        <p:grpSpPr>
          <a:xfrm>
            <a:off x="6633875" y="1141925"/>
            <a:ext cx="1965900" cy="2627600"/>
            <a:chOff x="6633875" y="1141925"/>
            <a:chExt cx="1965900" cy="2627600"/>
          </a:xfrm>
        </p:grpSpPr>
        <p:sp>
          <p:nvSpPr>
            <p:cNvPr id="180" name="Google Shape;180;g347a2a3290f_0_62"/>
            <p:cNvSpPr/>
            <p:nvPr/>
          </p:nvSpPr>
          <p:spPr>
            <a:xfrm>
              <a:off x="6684125" y="1141925"/>
              <a:ext cx="1865400" cy="392700"/>
            </a:xfrm>
            <a:prstGeom prst="roundRect">
              <a:avLst>
                <a:gd fmla="val 16667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>
                  <a:solidFill>
                    <a:srgbClr val="FFFFFF"/>
                  </a:solidFill>
                  <a:latin typeface="Epilogue"/>
                  <a:ea typeface="Epilogue"/>
                  <a:cs typeface="Epilogue"/>
                  <a:sym typeface="Epilogue"/>
                </a:rPr>
                <a:t>DATI</a:t>
              </a:r>
              <a:endParaRPr b="1">
                <a:solidFill>
                  <a:srgbClr val="FFFFFF"/>
                </a:solidFill>
                <a:latin typeface="Epilogue"/>
                <a:ea typeface="Epilogue"/>
                <a:cs typeface="Epilogue"/>
                <a:sym typeface="Epilogue"/>
              </a:endParaRPr>
            </a:p>
          </p:txBody>
        </p:sp>
        <p:sp>
          <p:nvSpPr>
            <p:cNvPr id="181" name="Google Shape;181;g347a2a3290f_0_62"/>
            <p:cNvSpPr txBox="1"/>
            <p:nvPr/>
          </p:nvSpPr>
          <p:spPr>
            <a:xfrm>
              <a:off x="6633875" y="1620925"/>
              <a:ext cx="1965900" cy="214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-136525" lvl="0" marL="142875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800"/>
                <a:buFont typeface="Epilogue"/>
                <a:buChar char="●"/>
              </a:pPr>
              <a:r>
                <a:rPr b="1" lang="en-US" sz="800">
                  <a:latin typeface="Epilogue"/>
                  <a:ea typeface="Epilogue"/>
                  <a:cs typeface="Epilogue"/>
                  <a:sym typeface="Epilogue"/>
                </a:rPr>
                <a:t>Fonti specifiche </a:t>
              </a:r>
              <a:br>
                <a:rPr b="1" lang="en-US" sz="800">
                  <a:latin typeface="Epilogue"/>
                  <a:ea typeface="Epilogue"/>
                  <a:cs typeface="Epilogue"/>
                  <a:sym typeface="Epilogue"/>
                </a:rPr>
              </a:br>
              <a:r>
                <a:rPr lang="en-US" sz="800">
                  <a:latin typeface="Epilogue"/>
                  <a:ea typeface="Epilogue"/>
                  <a:cs typeface="Epilogue"/>
                  <a:sym typeface="Epilogue"/>
                </a:rPr>
                <a:t>(es. utilizza dati ISTAT / IPSOS, file allegato, etc.)</a:t>
              </a:r>
              <a:br>
                <a:rPr b="1" lang="en-US" sz="800">
                  <a:latin typeface="Epilogue"/>
                  <a:ea typeface="Epilogue"/>
                  <a:cs typeface="Epilogue"/>
                  <a:sym typeface="Epilogue"/>
                </a:rPr>
              </a:br>
              <a:endParaRPr b="1" sz="800">
                <a:latin typeface="Epilogue"/>
                <a:ea typeface="Epilogue"/>
                <a:cs typeface="Epilogue"/>
                <a:sym typeface="Epilogue"/>
              </a:endParaRPr>
            </a:p>
            <a:p>
              <a:pPr indent="-136525" lvl="0" marL="142875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800"/>
                <a:buFont typeface="Epilogue"/>
                <a:buChar char="●"/>
              </a:pPr>
              <a:r>
                <a:rPr b="1" lang="en-US" sz="800">
                  <a:latin typeface="Epilogue"/>
                  <a:ea typeface="Epilogue"/>
                  <a:cs typeface="Epilogue"/>
                  <a:sym typeface="Epilogue"/>
                </a:rPr>
                <a:t>Anno o periodo di riferimento </a:t>
              </a:r>
              <a:r>
                <a:rPr lang="en-US" sz="800">
                  <a:latin typeface="Epilogue"/>
                  <a:ea typeface="Epilogue"/>
                  <a:cs typeface="Epilogue"/>
                  <a:sym typeface="Epilogue"/>
                </a:rPr>
                <a:t>(es. dati aggiornati al 2023)</a:t>
              </a:r>
              <a:br>
                <a:rPr b="1" lang="en-US" sz="800">
                  <a:latin typeface="Epilogue"/>
                  <a:ea typeface="Epilogue"/>
                  <a:cs typeface="Epilogue"/>
                  <a:sym typeface="Epilogue"/>
                </a:rPr>
              </a:br>
              <a:endParaRPr b="1" sz="800">
                <a:latin typeface="Epilogue"/>
                <a:ea typeface="Epilogue"/>
                <a:cs typeface="Epilogue"/>
                <a:sym typeface="Epilogue"/>
              </a:endParaRPr>
            </a:p>
            <a:p>
              <a:pPr indent="-136525" lvl="0" marL="142875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800"/>
                <a:buFont typeface="Epilogue"/>
                <a:buChar char="●"/>
              </a:pPr>
              <a:r>
                <a:rPr b="1" lang="en-US" sz="800">
                  <a:latin typeface="Epilogue"/>
                  <a:ea typeface="Epilogue"/>
                  <a:cs typeface="Epilogue"/>
                  <a:sym typeface="Epilogue"/>
                </a:rPr>
                <a:t>Includere dati demografici </a:t>
              </a:r>
              <a:br>
                <a:rPr b="1" lang="en-US" sz="800">
                  <a:latin typeface="Epilogue"/>
                  <a:ea typeface="Epilogue"/>
                  <a:cs typeface="Epilogue"/>
                  <a:sym typeface="Epilogue"/>
                </a:rPr>
              </a:br>
              <a:r>
                <a:rPr lang="en-US" sz="800">
                  <a:latin typeface="Epilogue"/>
                  <a:ea typeface="Epilogue"/>
                  <a:cs typeface="Epilogue"/>
                  <a:sym typeface="Epilogue"/>
                </a:rPr>
                <a:t>(es. fascia d'età, genere, regione)</a:t>
              </a:r>
              <a:br>
                <a:rPr b="1" lang="en-US" sz="800">
                  <a:latin typeface="Epilogue"/>
                  <a:ea typeface="Epilogue"/>
                  <a:cs typeface="Epilogue"/>
                  <a:sym typeface="Epilogue"/>
                </a:rPr>
              </a:br>
              <a:endParaRPr b="1" sz="800">
                <a:latin typeface="Epilogue"/>
                <a:ea typeface="Epilogue"/>
                <a:cs typeface="Epilogue"/>
                <a:sym typeface="Epilogue"/>
              </a:endParaRPr>
            </a:p>
            <a:p>
              <a:pPr indent="-136525" lvl="0" marL="142875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800"/>
                <a:buFont typeface="Epilogue"/>
                <a:buChar char="●"/>
              </a:pPr>
              <a:r>
                <a:rPr b="1" lang="en-US" sz="800">
                  <a:latin typeface="Epilogue"/>
                  <a:ea typeface="Epilogue"/>
                  <a:cs typeface="Epilogue"/>
                  <a:sym typeface="Epilogue"/>
                </a:rPr>
                <a:t>Uso di metriche o KPI specifici </a:t>
              </a:r>
              <a:r>
                <a:rPr lang="en-US" sz="800">
                  <a:latin typeface="Epilogue"/>
                  <a:ea typeface="Epilogue"/>
                  <a:cs typeface="Epilogue"/>
                  <a:sym typeface="Epilogue"/>
                </a:rPr>
                <a:t>(es. tasso di conversione, percentuale di crescita)</a:t>
              </a:r>
              <a:endParaRPr sz="800">
                <a:latin typeface="Epilogue"/>
                <a:ea typeface="Epilogue"/>
                <a:cs typeface="Epilogue"/>
                <a:sym typeface="Epilogue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Mean Value Theorem by Slidesgo">
  <a:themeElements>
    <a:clrScheme name="Simple Light">
      <a:dk1>
        <a:srgbClr val="000000"/>
      </a:dk1>
      <a:lt1>
        <a:srgbClr val="EFEFEF"/>
      </a:lt1>
      <a:dk2>
        <a:srgbClr val="F8B546"/>
      </a:dk2>
      <a:lt2>
        <a:srgbClr val="F68D56"/>
      </a:lt2>
      <a:accent1>
        <a:srgbClr val="71DAFD"/>
      </a:accent1>
      <a:accent2>
        <a:srgbClr val="0066CC"/>
      </a:accent2>
      <a:accent3>
        <a:srgbClr val="DD9FE7"/>
      </a:accent3>
      <a:accent4>
        <a:srgbClr val="F578AE"/>
      </a:accent4>
      <a:accent5>
        <a:srgbClr val="666666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2024-07-04T13:00:38Z</dcterms:created>
  <dc:creator>Carlos Delgado Kloos</dc:creator>
</cp:coreProperties>
</file>