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Golos Text"/>
      <p:regular r:id="rId21"/>
      <p:bold r:id="rId22"/>
    </p:embeddedFont>
    <p:embeddedFont>
      <p:font typeface="Anaheim"/>
      <p:regular r:id="rId23"/>
      <p:bold r:id="rId24"/>
    </p:embeddedFont>
    <p:embeddedFont>
      <p:font typeface="Bebas Neue"/>
      <p:regular r:id="rId25"/>
    </p:embeddedFont>
    <p:embeddedFont>
      <p:font typeface="Albert Sans ExtraLight"/>
      <p:regular r:id="rId26"/>
      <p:bold r:id="rId27"/>
      <p:italic r:id="rId28"/>
      <p:boldItalic r:id="rId29"/>
    </p:embeddedFont>
    <p:embeddedFont>
      <p:font typeface="Epilogue"/>
      <p:regular r:id="rId30"/>
      <p:bold r:id="rId31"/>
      <p:italic r:id="rId32"/>
      <p:boldItalic r:id="rId33"/>
    </p:embeddedFont>
    <p:embeddedFont>
      <p:font typeface="Albert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8" roundtripDataSignature="AMtx7mhEEQV+z7Tz5pZzxXdiFH2j6p/b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GolosText-bold.fntdata"/><Relationship Id="rId21" Type="http://schemas.openxmlformats.org/officeDocument/2006/relationships/font" Target="fonts/GolosText-regular.fntdata"/><Relationship Id="rId24" Type="http://schemas.openxmlformats.org/officeDocument/2006/relationships/font" Target="fonts/Anaheim-bold.fntdata"/><Relationship Id="rId23" Type="http://schemas.openxmlformats.org/officeDocument/2006/relationships/font" Target="fonts/Anahei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lbertSansExtraLight-regular.fntdata"/><Relationship Id="rId25" Type="http://schemas.openxmlformats.org/officeDocument/2006/relationships/font" Target="fonts/BebasNeue-regular.fntdata"/><Relationship Id="rId28" Type="http://schemas.openxmlformats.org/officeDocument/2006/relationships/font" Target="fonts/AlbertSansExtraLight-italic.fntdata"/><Relationship Id="rId27" Type="http://schemas.openxmlformats.org/officeDocument/2006/relationships/font" Target="fonts/AlbertSansExtra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lbertSansExtra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pilogue-bold.fntdata"/><Relationship Id="rId30" Type="http://schemas.openxmlformats.org/officeDocument/2006/relationships/font" Target="fonts/Epilogue-regular.fntdata"/><Relationship Id="rId11" Type="http://schemas.openxmlformats.org/officeDocument/2006/relationships/slide" Target="slides/slide6.xml"/><Relationship Id="rId33" Type="http://schemas.openxmlformats.org/officeDocument/2006/relationships/font" Target="fonts/Epilogue-boldItalic.fntdata"/><Relationship Id="rId10" Type="http://schemas.openxmlformats.org/officeDocument/2006/relationships/slide" Target="slides/slide5.xml"/><Relationship Id="rId32" Type="http://schemas.openxmlformats.org/officeDocument/2006/relationships/font" Target="fonts/Epilogue-italic.fntdata"/><Relationship Id="rId13" Type="http://schemas.openxmlformats.org/officeDocument/2006/relationships/slide" Target="slides/slide8.xml"/><Relationship Id="rId35" Type="http://schemas.openxmlformats.org/officeDocument/2006/relationships/font" Target="fonts/AlbertSans-bold.fntdata"/><Relationship Id="rId12" Type="http://schemas.openxmlformats.org/officeDocument/2006/relationships/slide" Target="slides/slide7.xml"/><Relationship Id="rId34" Type="http://schemas.openxmlformats.org/officeDocument/2006/relationships/font" Target="fonts/AlbertSans-regular.fntdata"/><Relationship Id="rId15" Type="http://schemas.openxmlformats.org/officeDocument/2006/relationships/slide" Target="slides/slide10.xml"/><Relationship Id="rId37" Type="http://schemas.openxmlformats.org/officeDocument/2006/relationships/font" Target="fonts/AlbertSans-boldItalic.fntdata"/><Relationship Id="rId14" Type="http://schemas.openxmlformats.org/officeDocument/2006/relationships/slide" Target="slides/slide9.xml"/><Relationship Id="rId36" Type="http://schemas.openxmlformats.org/officeDocument/2006/relationships/font" Target="fonts/AlbertSans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customschemas.google.com/relationships/presentationmetadata" Target="meta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fb365009c0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2fb365009c0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g2fb365009c0_2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98cb94b96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3598cb94b96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g3598cb94b96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a4ee554df_0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35a4ee554df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g35a4ee554df_0_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98cb94b96_1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3598cb94b96_1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g3598cb94b96_1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47a51e1f37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347a51e1f37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g347a51e1f37_0_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47a51e1f37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g347a51e1f37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g347a51e1f37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47a51e1f37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47a51e1f37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347a51e1f37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47a2a3290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347a2a3290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g347a2a3290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a4ee554d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35a4ee554d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g35a4ee554d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a4ee554df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35a4ee554df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g35a4ee554df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a4ee554df_0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35a4ee554df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g35a4ee554df_0_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a4ee554df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35a4ee554df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g35a4ee554df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a4ee554df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35a4ee554df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g35a4ee554df_0_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a4ee554df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35a4ee554df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g35a4ee554df_0_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a4ee554df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35a4ee554df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g35a4ee554df_0_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g2fb8feb2df7_1_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2"/>
            <a:ext cx="2182820" cy="109306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g2fb8feb2df7_1_28"/>
          <p:cNvSpPr/>
          <p:nvPr/>
        </p:nvSpPr>
        <p:spPr>
          <a:xfrm rot="10800000">
            <a:off x="484549" y="2412888"/>
            <a:ext cx="609600" cy="609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8" name="Google Shape;18;g2fb8feb2df7_1_28"/>
          <p:cNvSpPr/>
          <p:nvPr/>
        </p:nvSpPr>
        <p:spPr>
          <a:xfrm rot="10800000">
            <a:off x="2182825" y="2760600"/>
            <a:ext cx="261900" cy="261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9" name="Google Shape;19;g2fb8feb2df7_1_28"/>
          <p:cNvSpPr/>
          <p:nvPr/>
        </p:nvSpPr>
        <p:spPr>
          <a:xfrm>
            <a:off x="-152400" y="-1249650"/>
            <a:ext cx="2395800" cy="2342700"/>
          </a:xfrm>
          <a:prstGeom prst="flowChartDelay">
            <a:avLst/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0" name="Google Shape;20;g2fb8feb2df7_1_28"/>
          <p:cNvSpPr/>
          <p:nvPr/>
        </p:nvSpPr>
        <p:spPr>
          <a:xfrm>
            <a:off x="1308975" y="502525"/>
            <a:ext cx="1271100" cy="1271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1" name="Google Shape;21;g2fb8feb2df7_1_28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fb8feb2df7_1_13"/>
          <p:cNvSpPr txBox="1"/>
          <p:nvPr>
            <p:ph idx="1" type="subTitle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4" name="Google Shape;64;g2fb8feb2df7_1_13"/>
          <p:cNvSpPr txBox="1"/>
          <p:nvPr>
            <p:ph idx="2" type="subTitle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5" name="Google Shape;65;g2fb8feb2df7_1_13"/>
          <p:cNvSpPr txBox="1"/>
          <p:nvPr>
            <p:ph idx="3" type="subTitle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g2fb8feb2df7_1_13"/>
          <p:cNvSpPr txBox="1"/>
          <p:nvPr>
            <p:ph idx="4" type="subTitle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g2fb8feb2df7_1_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fb8feb2df7_1_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0" name="Google Shape;70;g2fb8feb2df7_1_25"/>
          <p:cNvSpPr txBox="1"/>
          <p:nvPr>
            <p:ph idx="1" type="body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fb8feb2df7_1_35"/>
          <p:cNvSpPr txBox="1"/>
          <p:nvPr>
            <p:ph type="title"/>
          </p:nvPr>
        </p:nvSpPr>
        <p:spPr>
          <a:xfrm>
            <a:off x="715100" y="802738"/>
            <a:ext cx="7713900" cy="140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3" name="Google Shape;73;g2fb8feb2df7_1_35"/>
          <p:cNvSpPr txBox="1"/>
          <p:nvPr>
            <p:ph idx="1" type="subTitle"/>
          </p:nvPr>
        </p:nvSpPr>
        <p:spPr>
          <a:xfrm>
            <a:off x="715100" y="2208963"/>
            <a:ext cx="7713900" cy="21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fb8feb2df7_1_38"/>
          <p:cNvSpPr txBox="1"/>
          <p:nvPr>
            <p:ph type="title"/>
          </p:nvPr>
        </p:nvSpPr>
        <p:spPr>
          <a:xfrm>
            <a:off x="715100" y="39683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fb8feb2df7_1_40"/>
          <p:cNvSpPr/>
          <p:nvPr/>
        </p:nvSpPr>
        <p:spPr>
          <a:xfrm rot="5400000">
            <a:off x="6671850" y="-766275"/>
            <a:ext cx="2545500" cy="2747400"/>
          </a:xfrm>
          <a:prstGeom prst="blockArc">
            <a:avLst>
              <a:gd fmla="val 16188227" name="adj1"/>
              <a:gd fmla="val 0" name="adj2"/>
              <a:gd fmla="val 25000" name="adj3"/>
            </a:avLst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78" name="Google Shape;78;g2fb8feb2df7_1_40"/>
          <p:cNvPicPr preferRelativeResize="0"/>
          <p:nvPr/>
        </p:nvPicPr>
        <p:blipFill rotWithShape="1">
          <a:blip r:embed="rId2">
            <a:alphaModFix amt="19000"/>
          </a:blip>
          <a:srcRect b="15569" l="0" r="0" t="0"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2fb8feb2df7_1_40"/>
          <p:cNvSpPr txBox="1"/>
          <p:nvPr>
            <p:ph hasCustomPrompt="1" type="title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0" name="Google Shape;80;g2fb8feb2df7_1_40"/>
          <p:cNvSpPr txBox="1"/>
          <p:nvPr>
            <p:ph idx="1" type="subTitle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1" name="Google Shape;81;g2fb8feb2df7_1_40"/>
          <p:cNvSpPr/>
          <p:nvPr/>
        </p:nvSpPr>
        <p:spPr>
          <a:xfrm>
            <a:off x="6058799" y="858225"/>
            <a:ext cx="207900" cy="207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2" name="Google Shape;82;g2fb8feb2df7_1_40"/>
          <p:cNvSpPr/>
          <p:nvPr/>
        </p:nvSpPr>
        <p:spPr>
          <a:xfrm>
            <a:off x="6667200" y="-882675"/>
            <a:ext cx="2225700" cy="2225700"/>
          </a:xfrm>
          <a:prstGeom prst="ellipse">
            <a:avLst/>
          </a:prstGeom>
          <a:solidFill>
            <a:srgbClr val="FF9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3" name="Google Shape;83;g2fb8feb2df7_1_40"/>
          <p:cNvSpPr/>
          <p:nvPr/>
        </p:nvSpPr>
        <p:spPr>
          <a:xfrm>
            <a:off x="6944100" y="-605775"/>
            <a:ext cx="1671900" cy="1671900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4" name="Google Shape;84;g2fb8feb2df7_1_40"/>
          <p:cNvSpPr/>
          <p:nvPr/>
        </p:nvSpPr>
        <p:spPr>
          <a:xfrm>
            <a:off x="8428900" y="1606350"/>
            <a:ext cx="372300" cy="3723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_1_1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b8feb2df7_1_57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87" name="Google Shape;87;g2fb8feb2df7_1_57"/>
          <p:cNvSpPr/>
          <p:nvPr/>
        </p:nvSpPr>
        <p:spPr>
          <a:xfrm>
            <a:off x="8663375" y="4521796"/>
            <a:ext cx="173400" cy="17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b8feb2df7_1_60"/>
          <p:cNvSpPr txBox="1"/>
          <p:nvPr>
            <p:ph type="ctrTitle"/>
          </p:nvPr>
        </p:nvSpPr>
        <p:spPr>
          <a:xfrm>
            <a:off x="2808000" y="920875"/>
            <a:ext cx="3528000" cy="95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0" name="Google Shape;90;g2fb8feb2df7_1_60"/>
          <p:cNvSpPr txBox="1"/>
          <p:nvPr>
            <p:ph idx="1" type="subTitle"/>
          </p:nvPr>
        </p:nvSpPr>
        <p:spPr>
          <a:xfrm>
            <a:off x="2808000" y="1799875"/>
            <a:ext cx="3528000" cy="13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_1"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fb8feb2df7_1_53"/>
          <p:cNvSpPr/>
          <p:nvPr/>
        </p:nvSpPr>
        <p:spPr>
          <a:xfrm rot="10800000">
            <a:off x="7765025" y="4389863"/>
            <a:ext cx="1630800" cy="1549500"/>
          </a:xfrm>
          <a:prstGeom prst="flowChartDelay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4" name="Google Shape;24;g2fb8feb2df7_1_53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25" name="Google Shape;25;g2fb8feb2df7_1_53"/>
          <p:cNvSpPr/>
          <p:nvPr/>
        </p:nvSpPr>
        <p:spPr>
          <a:xfrm rot="-5400000">
            <a:off x="8652350" y="3912875"/>
            <a:ext cx="835200" cy="8352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6" name="Google Shape;26;g2fb8feb2df7_1_53"/>
          <p:cNvSpPr txBox="1"/>
          <p:nvPr/>
        </p:nvSpPr>
        <p:spPr>
          <a:xfrm>
            <a:off x="8429006" y="4725188"/>
            <a:ext cx="5571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lbert Sans"/>
                <a:ea typeface="Albert Sans"/>
                <a:cs typeface="Albert Sans"/>
                <a:sym typeface="Albert Sans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2fb8feb2df7_1_63"/>
          <p:cNvSpPr/>
          <p:nvPr/>
        </p:nvSpPr>
        <p:spPr>
          <a:xfrm>
            <a:off x="8086900" y="852100"/>
            <a:ext cx="543600" cy="543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9" name="Google Shape;29;g2fb8feb2df7_1_63"/>
          <p:cNvSpPr/>
          <p:nvPr/>
        </p:nvSpPr>
        <p:spPr>
          <a:xfrm>
            <a:off x="7497699" y="431050"/>
            <a:ext cx="207900" cy="207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0" name="Google Shape;30;g2fb8feb2df7_1_63"/>
          <p:cNvSpPr/>
          <p:nvPr/>
        </p:nvSpPr>
        <p:spPr>
          <a:xfrm rot="-5400000">
            <a:off x="-821494" y="3835275"/>
            <a:ext cx="2985600" cy="2753400"/>
          </a:xfrm>
          <a:prstGeom prst="flowChartDelay">
            <a:avLst/>
          </a:prstGeom>
          <a:solidFill>
            <a:srgbClr val="00CC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1" name="Google Shape;31;g2fb8feb2df7_1_63"/>
          <p:cNvSpPr/>
          <p:nvPr/>
        </p:nvSpPr>
        <p:spPr>
          <a:xfrm>
            <a:off x="911600" y="3445475"/>
            <a:ext cx="927000" cy="927000"/>
          </a:xfrm>
          <a:prstGeom prst="ellipse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32" name="Google Shape;32;g2fb8feb2df7_1_63" title="Federica_Logo_Squared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469" y="4433644"/>
            <a:ext cx="557044" cy="557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fb8feb2df7_1_19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35" name="Google Shape;35;g2fb8feb2df7_1_19"/>
          <p:cNvSpPr/>
          <p:nvPr/>
        </p:nvSpPr>
        <p:spPr>
          <a:xfrm>
            <a:off x="8103449" y="372663"/>
            <a:ext cx="207900" cy="207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6" name="Google Shape;36;g2fb8feb2df7_1_19"/>
          <p:cNvSpPr/>
          <p:nvPr/>
        </p:nvSpPr>
        <p:spPr>
          <a:xfrm>
            <a:off x="8788976" y="725950"/>
            <a:ext cx="609600" cy="609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7" name="Google Shape;37;g2fb8feb2df7_1_19"/>
          <p:cNvSpPr/>
          <p:nvPr/>
        </p:nvSpPr>
        <p:spPr>
          <a:xfrm>
            <a:off x="-613550" y="4230925"/>
            <a:ext cx="2225700" cy="2225700"/>
          </a:xfrm>
          <a:prstGeom prst="ellipse">
            <a:avLst/>
          </a:prstGeom>
          <a:solidFill>
            <a:srgbClr val="FF9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8" name="Google Shape;38;g2fb8feb2df7_1_19"/>
          <p:cNvSpPr/>
          <p:nvPr/>
        </p:nvSpPr>
        <p:spPr>
          <a:xfrm>
            <a:off x="-613548" y="3818800"/>
            <a:ext cx="1003200" cy="10032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39" name="Google Shape;39;g2fb8feb2df7_1_19" title="Federica_Logo_Squared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5212" y="4433644"/>
            <a:ext cx="557044" cy="557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fb8feb2df7_1_68"/>
          <p:cNvSpPr/>
          <p:nvPr/>
        </p:nvSpPr>
        <p:spPr>
          <a:xfrm>
            <a:off x="6143025" y="4132580"/>
            <a:ext cx="297600" cy="297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2" name="Google Shape;42;g2fb8feb2df7_1_68"/>
          <p:cNvSpPr/>
          <p:nvPr/>
        </p:nvSpPr>
        <p:spPr>
          <a:xfrm>
            <a:off x="2407125" y="419950"/>
            <a:ext cx="187800" cy="187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3" name="Google Shape;43;g2fb8feb2df7_1_68"/>
          <p:cNvSpPr/>
          <p:nvPr/>
        </p:nvSpPr>
        <p:spPr>
          <a:xfrm>
            <a:off x="-472862" y="-977650"/>
            <a:ext cx="2225700" cy="2225700"/>
          </a:xfrm>
          <a:prstGeom prst="ellipse">
            <a:avLst/>
          </a:prstGeom>
          <a:solidFill>
            <a:srgbClr val="FF9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4" name="Google Shape;44;g2fb8feb2df7_1_68"/>
          <p:cNvSpPr/>
          <p:nvPr/>
        </p:nvSpPr>
        <p:spPr>
          <a:xfrm>
            <a:off x="863250" y="932575"/>
            <a:ext cx="568800" cy="5688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5" name="Google Shape;45;g2fb8feb2df7_1_68"/>
          <p:cNvSpPr/>
          <p:nvPr/>
        </p:nvSpPr>
        <p:spPr>
          <a:xfrm rot="-5400000">
            <a:off x="7712249" y="2904675"/>
            <a:ext cx="2985600" cy="2753400"/>
          </a:xfrm>
          <a:prstGeom prst="flowChartDelay">
            <a:avLst/>
          </a:prstGeom>
          <a:solidFill>
            <a:srgbClr val="00CC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46" name="Google Shape;46;g2fb8feb2df7_1_68"/>
          <p:cNvSpPr/>
          <p:nvPr/>
        </p:nvSpPr>
        <p:spPr>
          <a:xfrm>
            <a:off x="7794375" y="2779175"/>
            <a:ext cx="891900" cy="8919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7" name="Google Shape;47;g2fb8feb2df7_1_68"/>
          <p:cNvSpPr txBox="1"/>
          <p:nvPr/>
        </p:nvSpPr>
        <p:spPr>
          <a:xfrm>
            <a:off x="8429006" y="4725188"/>
            <a:ext cx="5571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lbert Sans"/>
                <a:ea typeface="Albert Sans"/>
                <a:cs typeface="Albert Sans"/>
                <a:sym typeface="Albert Sans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"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fb8feb2df7_1_49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50" name="Google Shape;50;g2fb8feb2df7_1_49"/>
          <p:cNvSpPr/>
          <p:nvPr/>
        </p:nvSpPr>
        <p:spPr>
          <a:xfrm rot="10800000">
            <a:off x="7799738" y="-766262"/>
            <a:ext cx="1630800" cy="1549500"/>
          </a:xfrm>
          <a:prstGeom prst="flowChartDelay">
            <a:avLst/>
          </a:prstGeom>
          <a:solidFill>
            <a:srgbClr val="00CC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51" name="Google Shape;51;g2fb8feb2df7_1_49"/>
          <p:cNvSpPr/>
          <p:nvPr/>
        </p:nvSpPr>
        <p:spPr>
          <a:xfrm>
            <a:off x="8429000" y="535000"/>
            <a:ext cx="372300" cy="3723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fb8feb2df7_1_3"/>
          <p:cNvSpPr txBox="1"/>
          <p:nvPr>
            <p:ph type="ctrTitle"/>
          </p:nvPr>
        </p:nvSpPr>
        <p:spPr>
          <a:xfrm>
            <a:off x="2122950" y="1433100"/>
            <a:ext cx="4898100" cy="18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4" name="Google Shape;54;g2fb8feb2df7_1_3"/>
          <p:cNvSpPr txBox="1"/>
          <p:nvPr>
            <p:ph idx="1" type="subTitle"/>
          </p:nvPr>
        </p:nvSpPr>
        <p:spPr>
          <a:xfrm>
            <a:off x="2122950" y="3275700"/>
            <a:ext cx="48981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fb8feb2df7_1_6"/>
          <p:cNvSpPr txBox="1"/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7" name="Google Shape;57;g2fb8feb2df7_1_6"/>
          <p:cNvSpPr txBox="1"/>
          <p:nvPr>
            <p:ph idx="2" type="title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8" name="Google Shape;58;g2fb8feb2df7_1_6"/>
          <p:cNvSpPr txBox="1"/>
          <p:nvPr>
            <p:ph idx="1" type="subTitle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fb8feb2df7_1_10"/>
          <p:cNvSpPr txBox="1"/>
          <p:nvPr>
            <p:ph type="title"/>
          </p:nvPr>
        </p:nvSpPr>
        <p:spPr>
          <a:xfrm>
            <a:off x="715100" y="535000"/>
            <a:ext cx="4278600" cy="1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61" name="Google Shape;61;g2fb8feb2df7_1_10"/>
          <p:cNvSpPr txBox="1"/>
          <p:nvPr>
            <p:ph idx="1" type="body"/>
          </p:nvPr>
        </p:nvSpPr>
        <p:spPr>
          <a:xfrm>
            <a:off x="715100" y="1713100"/>
            <a:ext cx="4278600" cy="28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fb8feb2df7_1_0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11" name="Google Shape;11;g2fb8feb2df7_1_0"/>
          <p:cNvSpPr txBox="1"/>
          <p:nvPr>
            <p:ph idx="1" type="body"/>
          </p:nvPr>
        </p:nvSpPr>
        <p:spPr>
          <a:xfrm>
            <a:off x="715100" y="1175200"/>
            <a:ext cx="7713900" cy="3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/>
        </p:txBody>
      </p:sp>
      <p:sp>
        <p:nvSpPr>
          <p:cNvPr id="12" name="Google Shape;12;g2fb8feb2df7_1_0"/>
          <p:cNvSpPr txBox="1"/>
          <p:nvPr/>
        </p:nvSpPr>
        <p:spPr>
          <a:xfrm>
            <a:off x="351000" y="4725188"/>
            <a:ext cx="8222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Insegnare con l'AI: Progettazione / </a:t>
            </a:r>
            <a:r>
              <a:rPr lang="en-US" sz="800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3</a:t>
            </a:r>
            <a:r>
              <a:rPr b="0" i="0" lang="en-US" sz="800" u="none" cap="none" strike="noStrike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.</a:t>
            </a:r>
            <a:r>
              <a:rPr lang="en-US" sz="800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2</a:t>
            </a:r>
            <a:r>
              <a:rPr b="0" i="0" lang="en-US" sz="800" u="none" cap="none" strike="noStrike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.1 - </a:t>
            </a:r>
            <a:r>
              <a:rPr lang="en-US" sz="800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Dall’analisi dati ai profili Personas con l’AI</a:t>
            </a:r>
            <a:endParaRPr sz="800">
              <a:solidFill>
                <a:schemeClr val="dk1"/>
              </a:solidFill>
              <a:latin typeface="Albert Sans ExtraLight"/>
              <a:ea typeface="Albert Sans ExtraLight"/>
              <a:cs typeface="Albert Sans ExtraLight"/>
              <a:sym typeface="Albert Sans ExtraLight"/>
            </a:endParaRPr>
          </a:p>
        </p:txBody>
      </p:sp>
      <p:pic>
        <p:nvPicPr>
          <p:cNvPr id="13" name="Google Shape;13;g2fb8feb2df7_1_0" title="Federica_Logo_Squared.png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5212" y="4433644"/>
            <a:ext cx="557044" cy="55704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g2fb8feb2df7_1_0"/>
          <p:cNvSpPr txBox="1"/>
          <p:nvPr/>
        </p:nvSpPr>
        <p:spPr>
          <a:xfrm>
            <a:off x="8429006" y="4725188"/>
            <a:ext cx="5571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lbert Sans"/>
                <a:ea typeface="Albert Sans"/>
                <a:cs typeface="Albert Sans"/>
                <a:sym typeface="Albert Sans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hyperlink" Target="https://chatgpt.com/share/67c2ec07-d924-800c-9eae-85d8326af766" TargetMode="External"/><Relationship Id="rId5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b365009c0_2_0"/>
          <p:cNvSpPr txBox="1"/>
          <p:nvPr>
            <p:ph type="title"/>
          </p:nvPr>
        </p:nvSpPr>
        <p:spPr>
          <a:xfrm>
            <a:off x="428400" y="1307100"/>
            <a:ext cx="82872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5100"/>
              <a:t>3</a:t>
            </a:r>
            <a:r>
              <a:rPr lang="en-US" sz="5100"/>
              <a:t>.2.1</a:t>
            </a:r>
            <a:br>
              <a:rPr lang="en-US" sz="5100"/>
            </a:br>
            <a:r>
              <a:rPr lang="en-US" sz="4700"/>
              <a:t>Dall’analisi dati </a:t>
            </a:r>
            <a:br>
              <a:rPr lang="en-US" sz="4700"/>
            </a:br>
            <a:r>
              <a:rPr lang="en-US" sz="4700"/>
              <a:t>ai profili Personas con l’AI</a:t>
            </a:r>
            <a:endParaRPr sz="4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98cb94b96_1_0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Esempi di analisi bisogni tramite LLM</a:t>
            </a:r>
            <a:endParaRPr sz="2800"/>
          </a:p>
        </p:txBody>
      </p:sp>
      <p:grpSp>
        <p:nvGrpSpPr>
          <p:cNvPr id="176" name="Google Shape;176;g3598cb94b96_1_0"/>
          <p:cNvGrpSpPr/>
          <p:nvPr/>
        </p:nvGrpSpPr>
        <p:grpSpPr>
          <a:xfrm>
            <a:off x="360638" y="1602800"/>
            <a:ext cx="2587800" cy="2021050"/>
            <a:chOff x="360638" y="1602800"/>
            <a:chExt cx="2587800" cy="2021050"/>
          </a:xfrm>
        </p:grpSpPr>
        <p:sp>
          <p:nvSpPr>
            <p:cNvPr id="177" name="Google Shape;177;g3598cb94b96_1_0"/>
            <p:cNvSpPr txBox="1"/>
            <p:nvPr/>
          </p:nvSpPr>
          <p:spPr>
            <a:xfrm>
              <a:off x="360638" y="2876550"/>
              <a:ext cx="2587800" cy="74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300"/>
                </a:spcAft>
                <a:buNone/>
              </a:pPr>
              <a: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Questionari </a:t>
              </a:r>
              <a:b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</a:br>
              <a: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e interviste</a:t>
              </a:r>
              <a:r>
                <a:rPr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 </a:t>
              </a:r>
              <a:endParaRPr/>
            </a:p>
          </p:txBody>
        </p:sp>
        <p:pic>
          <p:nvPicPr>
            <p:cNvPr id="178" name="Google Shape;178;g3598cb94b96_1_0" title="checklist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44950" y="1602800"/>
              <a:ext cx="1219200" cy="1219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9" name="Google Shape;179;g3598cb94b96_1_0"/>
          <p:cNvGrpSpPr/>
          <p:nvPr/>
        </p:nvGrpSpPr>
        <p:grpSpPr>
          <a:xfrm>
            <a:off x="3278550" y="1602800"/>
            <a:ext cx="2586900" cy="2021050"/>
            <a:chOff x="3278550" y="1602800"/>
            <a:chExt cx="2586900" cy="2021050"/>
          </a:xfrm>
        </p:grpSpPr>
        <p:sp>
          <p:nvSpPr>
            <p:cNvPr id="180" name="Google Shape;180;g3598cb94b96_1_0"/>
            <p:cNvSpPr txBox="1"/>
            <p:nvPr/>
          </p:nvSpPr>
          <p:spPr>
            <a:xfrm>
              <a:off x="3278550" y="2876550"/>
              <a:ext cx="2586900" cy="74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300"/>
                </a:spcAft>
                <a:buNone/>
              </a:pPr>
              <a: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Report già esistenti </a:t>
              </a:r>
              <a:b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</a:br>
              <a: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sui gap formativi</a:t>
              </a:r>
              <a:endParaRPr b="1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endParaRPr>
            </a:p>
          </p:txBody>
        </p:sp>
        <p:pic>
          <p:nvPicPr>
            <p:cNvPr id="181" name="Google Shape;181;g3598cb94b96_1_0" title="report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70600" y="1602800"/>
              <a:ext cx="1219200" cy="1219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2" name="Google Shape;182;g3598cb94b96_1_0"/>
          <p:cNvGrpSpPr/>
          <p:nvPr/>
        </p:nvGrpSpPr>
        <p:grpSpPr>
          <a:xfrm>
            <a:off x="6195538" y="1602800"/>
            <a:ext cx="2587800" cy="2021050"/>
            <a:chOff x="6195538" y="1602800"/>
            <a:chExt cx="2587800" cy="2021050"/>
          </a:xfrm>
        </p:grpSpPr>
        <p:sp>
          <p:nvSpPr>
            <p:cNvPr id="183" name="Google Shape;183;g3598cb94b96_1_0"/>
            <p:cNvSpPr txBox="1"/>
            <p:nvPr/>
          </p:nvSpPr>
          <p:spPr>
            <a:xfrm>
              <a:off x="6195538" y="2876550"/>
              <a:ext cx="2587800" cy="74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300"/>
                </a:spcAft>
                <a:buNone/>
              </a:pPr>
              <a: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Creazione di </a:t>
              </a:r>
              <a:b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</a:br>
              <a: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profili personas</a:t>
              </a:r>
              <a:endParaRPr b="1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endParaRPr>
            </a:p>
          </p:txBody>
        </p:sp>
        <p:pic>
          <p:nvPicPr>
            <p:cNvPr id="184" name="Google Shape;184;g3598cb94b96_1_0" title="persona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879850" y="1602800"/>
              <a:ext cx="1219200" cy="1219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5" name="Google Shape;185;g3598cb94b96_1_0"/>
          <p:cNvSpPr/>
          <p:nvPr/>
        </p:nvSpPr>
        <p:spPr>
          <a:xfrm>
            <a:off x="2975525" y="1413050"/>
            <a:ext cx="3219900" cy="24456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a4ee554df_0_61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Esempi di analisi documenti</a:t>
            </a:r>
            <a:endParaRPr sz="2800"/>
          </a:p>
        </p:txBody>
      </p:sp>
      <p:pic>
        <p:nvPicPr>
          <p:cNvPr id="192" name="Google Shape;192;g35a4ee554df_0_61" title="Schermata 2025-05-19 alle 11.25.4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1549" y="891225"/>
            <a:ext cx="2620799" cy="36968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98cb94b96_1_28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Esempi di analisi bisogni tramite LLM</a:t>
            </a:r>
            <a:endParaRPr sz="2800"/>
          </a:p>
        </p:txBody>
      </p:sp>
      <p:grpSp>
        <p:nvGrpSpPr>
          <p:cNvPr id="199" name="Google Shape;199;g3598cb94b96_1_28"/>
          <p:cNvGrpSpPr/>
          <p:nvPr/>
        </p:nvGrpSpPr>
        <p:grpSpPr>
          <a:xfrm>
            <a:off x="360638" y="1602800"/>
            <a:ext cx="2587800" cy="2021050"/>
            <a:chOff x="360638" y="1602800"/>
            <a:chExt cx="2587800" cy="2021050"/>
          </a:xfrm>
        </p:grpSpPr>
        <p:sp>
          <p:nvSpPr>
            <p:cNvPr id="200" name="Google Shape;200;g3598cb94b96_1_28"/>
            <p:cNvSpPr txBox="1"/>
            <p:nvPr/>
          </p:nvSpPr>
          <p:spPr>
            <a:xfrm>
              <a:off x="360638" y="2876550"/>
              <a:ext cx="2587800" cy="74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300"/>
                </a:spcAft>
                <a:buNone/>
              </a:pPr>
              <a: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Questionari </a:t>
              </a:r>
              <a:b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</a:br>
              <a: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e interviste</a:t>
              </a:r>
              <a:r>
                <a:rPr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 </a:t>
              </a:r>
              <a:endParaRPr/>
            </a:p>
          </p:txBody>
        </p:sp>
        <p:pic>
          <p:nvPicPr>
            <p:cNvPr id="201" name="Google Shape;201;g3598cb94b96_1_28" title="checklist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44950" y="1602800"/>
              <a:ext cx="1219200" cy="1219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2" name="Google Shape;202;g3598cb94b96_1_28"/>
          <p:cNvGrpSpPr/>
          <p:nvPr/>
        </p:nvGrpSpPr>
        <p:grpSpPr>
          <a:xfrm>
            <a:off x="3278550" y="1602800"/>
            <a:ext cx="2586900" cy="2021050"/>
            <a:chOff x="3278550" y="1602800"/>
            <a:chExt cx="2586900" cy="2021050"/>
          </a:xfrm>
        </p:grpSpPr>
        <p:sp>
          <p:nvSpPr>
            <p:cNvPr id="203" name="Google Shape;203;g3598cb94b96_1_28"/>
            <p:cNvSpPr txBox="1"/>
            <p:nvPr/>
          </p:nvSpPr>
          <p:spPr>
            <a:xfrm>
              <a:off x="3278550" y="2876550"/>
              <a:ext cx="2586900" cy="74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300"/>
                </a:spcAft>
                <a:buNone/>
              </a:pPr>
              <a: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Report già esistenti </a:t>
              </a:r>
              <a:b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</a:br>
              <a: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sui gap formativi</a:t>
              </a:r>
              <a:endParaRPr b="1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endParaRPr>
            </a:p>
          </p:txBody>
        </p:sp>
        <p:pic>
          <p:nvPicPr>
            <p:cNvPr id="204" name="Google Shape;204;g3598cb94b96_1_28" title="report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70600" y="1602800"/>
              <a:ext cx="1219200" cy="1219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5" name="Google Shape;205;g3598cb94b96_1_28"/>
          <p:cNvGrpSpPr/>
          <p:nvPr/>
        </p:nvGrpSpPr>
        <p:grpSpPr>
          <a:xfrm>
            <a:off x="6195538" y="1602800"/>
            <a:ext cx="2587800" cy="2021050"/>
            <a:chOff x="6195538" y="1602800"/>
            <a:chExt cx="2587800" cy="2021050"/>
          </a:xfrm>
        </p:grpSpPr>
        <p:sp>
          <p:nvSpPr>
            <p:cNvPr id="206" name="Google Shape;206;g3598cb94b96_1_28"/>
            <p:cNvSpPr txBox="1"/>
            <p:nvPr/>
          </p:nvSpPr>
          <p:spPr>
            <a:xfrm>
              <a:off x="6195538" y="2876550"/>
              <a:ext cx="2587800" cy="74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300"/>
                </a:spcAft>
                <a:buNone/>
              </a:pPr>
              <a: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Creazione di </a:t>
              </a:r>
              <a:b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</a:br>
              <a: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profili personas</a:t>
              </a:r>
              <a:endParaRPr b="1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endParaRPr>
            </a:p>
          </p:txBody>
        </p:sp>
        <p:pic>
          <p:nvPicPr>
            <p:cNvPr id="207" name="Google Shape;207;g3598cb94b96_1_28" title="persona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879850" y="1602800"/>
              <a:ext cx="1219200" cy="1219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8" name="Google Shape;208;g3598cb94b96_1_28"/>
          <p:cNvSpPr/>
          <p:nvPr/>
        </p:nvSpPr>
        <p:spPr>
          <a:xfrm>
            <a:off x="6195550" y="1390525"/>
            <a:ext cx="2586900" cy="24456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rgbClr val="00CC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47a51e1f37_0_37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Profili personas in ambito didattico</a:t>
            </a:r>
            <a:endParaRPr sz="2800"/>
          </a:p>
        </p:txBody>
      </p:sp>
      <p:sp>
        <p:nvSpPr>
          <p:cNvPr id="215" name="Google Shape;215;g347a51e1f37_0_37"/>
          <p:cNvSpPr txBox="1"/>
          <p:nvPr/>
        </p:nvSpPr>
        <p:spPr>
          <a:xfrm>
            <a:off x="326700" y="1248975"/>
            <a:ext cx="8297100" cy="8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700">
                <a:latin typeface="Epilogue"/>
                <a:ea typeface="Epilogue"/>
                <a:cs typeface="Epilogue"/>
                <a:sym typeface="Epilogue"/>
              </a:rPr>
              <a:t>I profili personas sono </a:t>
            </a:r>
            <a:r>
              <a:rPr b="1" lang="en-US" sz="1700">
                <a:latin typeface="Epilogue"/>
                <a:ea typeface="Epilogue"/>
                <a:cs typeface="Epilogue"/>
                <a:sym typeface="Epilogue"/>
              </a:rPr>
              <a:t>rappresentazioni fittizie di utenti ideali</a:t>
            </a:r>
            <a:r>
              <a:rPr lang="en-US" sz="1700">
                <a:latin typeface="Epilogue"/>
                <a:ea typeface="Epilogue"/>
                <a:cs typeface="Epilogue"/>
                <a:sym typeface="Epilogue"/>
              </a:rPr>
              <a:t>, che permettono di definire i </a:t>
            </a:r>
            <a:r>
              <a:rPr b="1" lang="en-US" sz="1700">
                <a:latin typeface="Epilogue"/>
                <a:ea typeface="Epilogue"/>
                <a:cs typeface="Epilogue"/>
                <a:sym typeface="Epilogue"/>
              </a:rPr>
              <a:t>bisogni</a:t>
            </a:r>
            <a:r>
              <a:rPr lang="en-US" sz="1700">
                <a:latin typeface="Epilogue"/>
                <a:ea typeface="Epilogue"/>
                <a:cs typeface="Epilogue"/>
                <a:sym typeface="Epilogue"/>
              </a:rPr>
              <a:t> e i </a:t>
            </a:r>
            <a:r>
              <a:rPr b="1" lang="en-US" sz="1700">
                <a:latin typeface="Epilogue"/>
                <a:ea typeface="Epilogue"/>
                <a:cs typeface="Epilogue"/>
                <a:sym typeface="Epilogue"/>
              </a:rPr>
              <a:t>comportamenti</a:t>
            </a:r>
            <a:r>
              <a:rPr lang="en-US" sz="1700">
                <a:latin typeface="Epilogue"/>
                <a:ea typeface="Epilogue"/>
                <a:cs typeface="Epilogue"/>
                <a:sym typeface="Epilogue"/>
              </a:rPr>
              <a:t> di un gruppo di persone.</a:t>
            </a:r>
            <a:endParaRPr sz="1700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216" name="Google Shape;216;g347a51e1f37_0_37"/>
          <p:cNvSpPr txBox="1"/>
          <p:nvPr/>
        </p:nvSpPr>
        <p:spPr>
          <a:xfrm>
            <a:off x="326700" y="2082375"/>
            <a:ext cx="8297100" cy="20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5240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Epilogue"/>
              <a:buChar char="👉"/>
            </a:pPr>
            <a:r>
              <a:rPr lang="en-US" sz="1500">
                <a:latin typeface="Epilogue"/>
                <a:ea typeface="Epilogue"/>
                <a:cs typeface="Epilogue"/>
                <a:sym typeface="Epilogue"/>
              </a:rPr>
              <a:t>Include informazioni come età, ruolo, contesto, bisogni formativi e difficoltà specifiche.</a:t>
            </a:r>
            <a:endParaRPr sz="1500">
              <a:latin typeface="Epilogue"/>
              <a:ea typeface="Epilogue"/>
              <a:cs typeface="Epilogue"/>
              <a:sym typeface="Epilogue"/>
            </a:endParaRPr>
          </a:p>
          <a:p>
            <a:pPr indent="-152400" lvl="0" marL="2857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Epilogue"/>
              <a:buChar char="👉"/>
            </a:pPr>
            <a:r>
              <a:rPr lang="en-US" sz="1500">
                <a:latin typeface="Epilogue"/>
                <a:ea typeface="Epilogue"/>
                <a:cs typeface="Epilogue"/>
                <a:sym typeface="Epilogue"/>
              </a:rPr>
              <a:t>Aiuta a personalizzare i percorsi didattici, adattandoli ai diversi livelli di competenza e alle esigenze dei destinatari.</a:t>
            </a:r>
            <a:endParaRPr sz="1500">
              <a:latin typeface="Epilogue"/>
              <a:ea typeface="Epilogue"/>
              <a:cs typeface="Epilogue"/>
              <a:sym typeface="Epilog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None/>
            </a:pPr>
            <a:r>
              <a:t/>
            </a:r>
            <a:endParaRPr sz="1700">
              <a:latin typeface="Epilogue"/>
              <a:ea typeface="Epilogue"/>
              <a:cs typeface="Epilogue"/>
              <a:sym typeface="Epilog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47a51e1f37_0_18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Modello profilo personas</a:t>
            </a:r>
            <a:endParaRPr sz="2800"/>
          </a:p>
        </p:txBody>
      </p:sp>
      <p:sp>
        <p:nvSpPr>
          <p:cNvPr id="223" name="Google Shape;223;g347a51e1f37_0_18"/>
          <p:cNvSpPr txBox="1"/>
          <p:nvPr/>
        </p:nvSpPr>
        <p:spPr>
          <a:xfrm>
            <a:off x="602100" y="1786650"/>
            <a:ext cx="7939800" cy="18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2250" lvl="0" marL="400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Epilogue"/>
              <a:buChar char="✅"/>
            </a:pPr>
            <a:r>
              <a:rPr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Le caratteristiche </a:t>
            </a:r>
            <a:r>
              <a:rPr b="1"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demografiche</a:t>
            </a:r>
            <a:r>
              <a:rPr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 (chi sono, che ruolo hanno)</a:t>
            </a:r>
            <a:endParaRPr sz="170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-222250" lvl="0" marL="4000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Epilogue"/>
              <a:buChar char="✅"/>
            </a:pPr>
            <a:r>
              <a:rPr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Le </a:t>
            </a:r>
            <a:r>
              <a:rPr b="1"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competenze mancanti</a:t>
            </a:r>
            <a:r>
              <a:rPr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 (quali sono i principali gap formativi)</a:t>
            </a:r>
            <a:endParaRPr sz="170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-222250" lvl="0" marL="4000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Epilogue"/>
              <a:buChar char="✅"/>
            </a:pPr>
            <a:r>
              <a:rPr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Le </a:t>
            </a:r>
            <a:r>
              <a:rPr b="1"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motivazioni</a:t>
            </a:r>
            <a:r>
              <a:rPr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 e gli </a:t>
            </a:r>
            <a:r>
              <a:rPr b="1"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ostacoli</a:t>
            </a:r>
            <a:r>
              <a:rPr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 all’apprendimento</a:t>
            </a:r>
            <a:endParaRPr sz="170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-222250" lvl="0" marL="4000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Epilogue"/>
              <a:buChar char="✅"/>
            </a:pPr>
            <a:r>
              <a:rPr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Le </a:t>
            </a:r>
            <a:r>
              <a:rPr b="1"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preferenze</a:t>
            </a:r>
            <a:r>
              <a:rPr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 e i </a:t>
            </a:r>
            <a:r>
              <a:rPr b="1" lang="en-US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bisogni formativi</a:t>
            </a:r>
            <a:endParaRPr b="1" sz="160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300"/>
              </a:spcAft>
              <a:buNone/>
            </a:pPr>
            <a:r>
              <a:t/>
            </a:r>
            <a:endParaRPr sz="1700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224" name="Google Shape;224;g347a51e1f37_0_18"/>
          <p:cNvSpPr txBox="1"/>
          <p:nvPr/>
        </p:nvSpPr>
        <p:spPr>
          <a:xfrm>
            <a:off x="301050" y="1048600"/>
            <a:ext cx="8541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rPr>
              <a:t>Quando creiamo profili personas, dobbiamo considerare:</a:t>
            </a:r>
            <a:endParaRPr b="1" sz="2000">
              <a:solidFill>
                <a:schemeClr val="dk1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47a51e1f37_0_3"/>
          <p:cNvSpPr txBox="1"/>
          <p:nvPr>
            <p:ph idx="4294967295"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600"/>
              <a:t>Esempio conversazione analisi dati e personas</a:t>
            </a:r>
            <a:endParaRPr sz="2600"/>
          </a:p>
        </p:txBody>
      </p:sp>
      <p:pic>
        <p:nvPicPr>
          <p:cNvPr id="231" name="Google Shape;231;g347a51e1f37_0_3" title="Schermata 2025-04-02 alle 13.17.1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3575" y="878563"/>
            <a:ext cx="3259749" cy="36717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32" name="Google Shape;232;g347a51e1f37_0_3"/>
          <p:cNvSpPr txBox="1"/>
          <p:nvPr/>
        </p:nvSpPr>
        <p:spPr>
          <a:xfrm>
            <a:off x="1102200" y="1433413"/>
            <a:ext cx="34698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32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🔗"/>
            </a:pPr>
            <a:r>
              <a:rPr lang="en-US" u="sng">
                <a:solidFill>
                  <a:schemeClr val="hlink"/>
                </a:solidFill>
                <a:latin typeface="Albert Sans"/>
                <a:ea typeface="Albert Sans"/>
                <a:cs typeface="Albert Sans"/>
                <a:sym typeface="Albert Sans"/>
                <a:hlinkClick r:id="rId4"/>
              </a:rPr>
              <a:t>Vedi conversazione su ChatGPT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233" name="Google Shape;233;g347a51e1f37_0_3" title="qr-code (6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6388" y="2013713"/>
            <a:ext cx="1401425" cy="140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47a2a3290f_0_0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Esempi di analisi bisogni tramite LLM</a:t>
            </a:r>
            <a:endParaRPr sz="2800"/>
          </a:p>
        </p:txBody>
      </p:sp>
      <p:grpSp>
        <p:nvGrpSpPr>
          <p:cNvPr id="103" name="Google Shape;103;g347a2a3290f_0_0"/>
          <p:cNvGrpSpPr/>
          <p:nvPr/>
        </p:nvGrpSpPr>
        <p:grpSpPr>
          <a:xfrm>
            <a:off x="360638" y="1602800"/>
            <a:ext cx="2587800" cy="2021050"/>
            <a:chOff x="360638" y="1602800"/>
            <a:chExt cx="2587800" cy="2021050"/>
          </a:xfrm>
        </p:grpSpPr>
        <p:sp>
          <p:nvSpPr>
            <p:cNvPr id="104" name="Google Shape;104;g347a2a3290f_0_0"/>
            <p:cNvSpPr txBox="1"/>
            <p:nvPr/>
          </p:nvSpPr>
          <p:spPr>
            <a:xfrm>
              <a:off x="360638" y="2876550"/>
              <a:ext cx="2587800" cy="74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300"/>
                </a:spcAft>
                <a:buNone/>
              </a:pPr>
              <a: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Questionari </a:t>
              </a:r>
              <a:b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</a:br>
              <a: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e interviste</a:t>
              </a:r>
              <a:r>
                <a:rPr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 </a:t>
              </a:r>
              <a:endParaRPr/>
            </a:p>
          </p:txBody>
        </p:sp>
        <p:pic>
          <p:nvPicPr>
            <p:cNvPr id="105" name="Google Shape;105;g347a2a3290f_0_0" title="checklist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44950" y="1602800"/>
              <a:ext cx="1219200" cy="1219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" name="Google Shape;106;g347a2a3290f_0_0"/>
          <p:cNvGrpSpPr/>
          <p:nvPr/>
        </p:nvGrpSpPr>
        <p:grpSpPr>
          <a:xfrm>
            <a:off x="3278550" y="1602800"/>
            <a:ext cx="2586900" cy="2021050"/>
            <a:chOff x="3278550" y="1602800"/>
            <a:chExt cx="2586900" cy="2021050"/>
          </a:xfrm>
        </p:grpSpPr>
        <p:sp>
          <p:nvSpPr>
            <p:cNvPr id="107" name="Google Shape;107;g347a2a3290f_0_0"/>
            <p:cNvSpPr txBox="1"/>
            <p:nvPr/>
          </p:nvSpPr>
          <p:spPr>
            <a:xfrm>
              <a:off x="3278550" y="2876550"/>
              <a:ext cx="2586900" cy="74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300"/>
                </a:spcAft>
                <a:buNone/>
              </a:pPr>
              <a: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R</a:t>
              </a:r>
              <a: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eport già esistenti </a:t>
              </a:r>
              <a:b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</a:br>
              <a: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sui gap formativi</a:t>
              </a:r>
              <a:endParaRPr b="1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endParaRPr>
            </a:p>
          </p:txBody>
        </p:sp>
        <p:pic>
          <p:nvPicPr>
            <p:cNvPr id="108" name="Google Shape;108;g347a2a3290f_0_0" title="report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70600" y="1602800"/>
              <a:ext cx="1219200" cy="1219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9" name="Google Shape;109;g347a2a3290f_0_0"/>
          <p:cNvGrpSpPr/>
          <p:nvPr/>
        </p:nvGrpSpPr>
        <p:grpSpPr>
          <a:xfrm>
            <a:off x="6195538" y="1602800"/>
            <a:ext cx="2587800" cy="2021050"/>
            <a:chOff x="6195538" y="1602800"/>
            <a:chExt cx="2587800" cy="2021050"/>
          </a:xfrm>
        </p:grpSpPr>
        <p:sp>
          <p:nvSpPr>
            <p:cNvPr id="110" name="Google Shape;110;g347a2a3290f_0_0"/>
            <p:cNvSpPr txBox="1"/>
            <p:nvPr/>
          </p:nvSpPr>
          <p:spPr>
            <a:xfrm>
              <a:off x="6195538" y="2876550"/>
              <a:ext cx="2587800" cy="74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300"/>
                </a:spcAft>
                <a:buNone/>
              </a:pPr>
              <a: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Creazione di </a:t>
              </a:r>
              <a:b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</a:br>
              <a: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profili personas</a:t>
              </a:r>
              <a:endParaRPr b="1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endParaRPr>
            </a:p>
          </p:txBody>
        </p:sp>
        <p:pic>
          <p:nvPicPr>
            <p:cNvPr id="111" name="Google Shape;111;g347a2a3290f_0_0" title="persona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879850" y="1602800"/>
              <a:ext cx="1219200" cy="12192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a4ee554df_0_0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Esempi di analisi bisogni tramite LLM</a:t>
            </a:r>
            <a:endParaRPr sz="2800"/>
          </a:p>
        </p:txBody>
      </p:sp>
      <p:grpSp>
        <p:nvGrpSpPr>
          <p:cNvPr id="118" name="Google Shape;118;g35a4ee554df_0_0"/>
          <p:cNvGrpSpPr/>
          <p:nvPr/>
        </p:nvGrpSpPr>
        <p:grpSpPr>
          <a:xfrm>
            <a:off x="360638" y="1602800"/>
            <a:ext cx="2587800" cy="2021050"/>
            <a:chOff x="360638" y="1602800"/>
            <a:chExt cx="2587800" cy="2021050"/>
          </a:xfrm>
        </p:grpSpPr>
        <p:sp>
          <p:nvSpPr>
            <p:cNvPr id="119" name="Google Shape;119;g35a4ee554df_0_0"/>
            <p:cNvSpPr txBox="1"/>
            <p:nvPr/>
          </p:nvSpPr>
          <p:spPr>
            <a:xfrm>
              <a:off x="360638" y="2876550"/>
              <a:ext cx="2587800" cy="74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300"/>
                </a:spcAft>
                <a:buNone/>
              </a:pPr>
              <a: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Questionari </a:t>
              </a:r>
              <a:b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</a:br>
              <a: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e interviste</a:t>
              </a:r>
              <a:r>
                <a:rPr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 </a:t>
              </a:r>
              <a:endParaRPr/>
            </a:p>
          </p:txBody>
        </p:sp>
        <p:pic>
          <p:nvPicPr>
            <p:cNvPr id="120" name="Google Shape;120;g35a4ee554df_0_0" title="checklist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44950" y="1602800"/>
              <a:ext cx="1219200" cy="1219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g35a4ee554df_0_0"/>
          <p:cNvGrpSpPr/>
          <p:nvPr/>
        </p:nvGrpSpPr>
        <p:grpSpPr>
          <a:xfrm>
            <a:off x="3278550" y="1602800"/>
            <a:ext cx="2586900" cy="2021050"/>
            <a:chOff x="3278550" y="1602800"/>
            <a:chExt cx="2586900" cy="2021050"/>
          </a:xfrm>
        </p:grpSpPr>
        <p:sp>
          <p:nvSpPr>
            <p:cNvPr id="122" name="Google Shape;122;g35a4ee554df_0_0"/>
            <p:cNvSpPr txBox="1"/>
            <p:nvPr/>
          </p:nvSpPr>
          <p:spPr>
            <a:xfrm>
              <a:off x="3278550" y="2876550"/>
              <a:ext cx="2586900" cy="74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300"/>
                </a:spcAft>
                <a:buNone/>
              </a:pPr>
              <a: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Report già esistenti </a:t>
              </a:r>
              <a:b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</a:br>
              <a: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sui gap formativi</a:t>
              </a:r>
              <a:endParaRPr b="1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endParaRPr>
            </a:p>
          </p:txBody>
        </p:sp>
        <p:pic>
          <p:nvPicPr>
            <p:cNvPr id="123" name="Google Shape;123;g35a4ee554df_0_0" title="report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70600" y="1602800"/>
              <a:ext cx="1219200" cy="1219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g35a4ee554df_0_0"/>
          <p:cNvGrpSpPr/>
          <p:nvPr/>
        </p:nvGrpSpPr>
        <p:grpSpPr>
          <a:xfrm>
            <a:off x="6195538" y="1602800"/>
            <a:ext cx="2587800" cy="2021050"/>
            <a:chOff x="6195538" y="1602800"/>
            <a:chExt cx="2587800" cy="2021050"/>
          </a:xfrm>
        </p:grpSpPr>
        <p:sp>
          <p:nvSpPr>
            <p:cNvPr id="125" name="Google Shape;125;g35a4ee554df_0_0"/>
            <p:cNvSpPr txBox="1"/>
            <p:nvPr/>
          </p:nvSpPr>
          <p:spPr>
            <a:xfrm>
              <a:off x="6195538" y="2876550"/>
              <a:ext cx="2587800" cy="74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300"/>
                </a:spcAft>
                <a:buNone/>
              </a:pPr>
              <a: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Creazione di </a:t>
              </a:r>
              <a:b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</a:br>
              <a: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profili personas</a:t>
              </a:r>
              <a:endParaRPr b="1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endParaRPr>
            </a:p>
          </p:txBody>
        </p:sp>
        <p:pic>
          <p:nvPicPr>
            <p:cNvPr id="126" name="Google Shape;126;g35a4ee554df_0_0" title="persona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879850" y="1602800"/>
              <a:ext cx="1219200" cy="1219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" name="Google Shape;127;g35a4ee554df_0_0"/>
          <p:cNvSpPr/>
          <p:nvPr/>
        </p:nvSpPr>
        <p:spPr>
          <a:xfrm>
            <a:off x="335150" y="1348950"/>
            <a:ext cx="2537100" cy="24456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rgbClr val="00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a4ee554df_0_15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Esempi di base dati di una survey</a:t>
            </a:r>
            <a:endParaRPr sz="2800"/>
          </a:p>
        </p:txBody>
      </p:sp>
      <p:pic>
        <p:nvPicPr>
          <p:cNvPr id="134" name="Google Shape;134;g35a4ee554df_0_15" title="Schermata 2025-05-19 alle 11.20.51.png"/>
          <p:cNvPicPr preferRelativeResize="0"/>
          <p:nvPr/>
        </p:nvPicPr>
        <p:blipFill rotWithShape="1">
          <a:blip r:embed="rId3">
            <a:alphaModFix/>
          </a:blip>
          <a:srcRect b="10816" l="0" r="4752" t="12906"/>
          <a:stretch/>
        </p:blipFill>
        <p:spPr>
          <a:xfrm>
            <a:off x="721700" y="803150"/>
            <a:ext cx="7307426" cy="36401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a4ee554df_0_50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Percezione</a:t>
            </a:r>
            <a:endParaRPr sz="2800"/>
          </a:p>
        </p:txBody>
      </p:sp>
      <p:pic>
        <p:nvPicPr>
          <p:cNvPr id="141" name="Google Shape;141;g35a4ee554df_0_50" title="Schermata 2025-05-19 alle 11.23.3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350" y="848325"/>
            <a:ext cx="6472449" cy="369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a4ee554df_0_32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Autovalutazione</a:t>
            </a:r>
            <a:endParaRPr sz="2800"/>
          </a:p>
        </p:txBody>
      </p:sp>
      <p:pic>
        <p:nvPicPr>
          <p:cNvPr id="148" name="Google Shape;148;g35a4ee554df_0_32" title="Schermata 2025-05-19 alle 11.26.4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275" y="954400"/>
            <a:ext cx="8200500" cy="32346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a4ee554df_0_39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Metodo di studio</a:t>
            </a:r>
            <a:endParaRPr sz="2800"/>
          </a:p>
        </p:txBody>
      </p:sp>
      <p:pic>
        <p:nvPicPr>
          <p:cNvPr id="155" name="Google Shape;155;g35a4ee554df_0_39" title="Schermata 2025-05-19 alle 11.27.0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2500" y="872875"/>
            <a:ext cx="5344601" cy="37979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a4ee554df_0_45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Atteggiamento verso i problemi</a:t>
            </a:r>
            <a:endParaRPr sz="2800"/>
          </a:p>
        </p:txBody>
      </p:sp>
      <p:pic>
        <p:nvPicPr>
          <p:cNvPr id="162" name="Google Shape;162;g35a4ee554df_0_45" title="Schermata 2025-05-19 alle 11.27.4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9062" y="803150"/>
            <a:ext cx="5245875" cy="3838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a4ee554df_0_56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Partecipazione in classe</a:t>
            </a:r>
            <a:endParaRPr sz="2800"/>
          </a:p>
        </p:txBody>
      </p:sp>
      <p:pic>
        <p:nvPicPr>
          <p:cNvPr id="169" name="Google Shape;169;g35a4ee554df_0_56" title="Schermata 2025-05-19 alle 11.28.0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3750" y="1038225"/>
            <a:ext cx="6230200" cy="3590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ean Value Theorem by Slidesgo">
  <a:themeElements>
    <a:clrScheme name="Simple Light">
      <a:dk1>
        <a:srgbClr val="000000"/>
      </a:dk1>
      <a:lt1>
        <a:srgbClr val="EFEFEF"/>
      </a:lt1>
      <a:dk2>
        <a:srgbClr val="F8B546"/>
      </a:dk2>
      <a:lt2>
        <a:srgbClr val="F68D56"/>
      </a:lt2>
      <a:accent1>
        <a:srgbClr val="71DAFD"/>
      </a:accent1>
      <a:accent2>
        <a:srgbClr val="0066CC"/>
      </a:accent2>
      <a:accent3>
        <a:srgbClr val="DD9FE7"/>
      </a:accent3>
      <a:accent4>
        <a:srgbClr val="F578AE"/>
      </a:accent4>
      <a:accent5>
        <a:srgbClr val="666666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2024-07-04T13:00:38Z</dcterms:created>
  <dc:creator>Carlos Delgado Kloos</dc:creator>
</cp:coreProperties>
</file>