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Golos Text"/>
      <p:regular r:id="rId25"/>
      <p:bold r:id="rId26"/>
    </p:embeddedFont>
    <p:embeddedFont>
      <p:font typeface="Anaheim"/>
      <p:regular r:id="rId27"/>
      <p:bold r:id="rId28"/>
    </p:embeddedFont>
    <p:embeddedFont>
      <p:font typeface="Bebas Neue"/>
      <p:regular r:id="rId29"/>
    </p:embeddedFont>
    <p:embeddedFont>
      <p:font typeface="Albert Sans ExtraLight"/>
      <p:regular r:id="rId30"/>
      <p:bold r:id="rId31"/>
      <p:italic r:id="rId32"/>
      <p:boldItalic r:id="rId33"/>
    </p:embeddedFont>
    <p:embeddedFont>
      <p:font typeface="Epilogue"/>
      <p:regular r:id="rId34"/>
      <p:bold r:id="rId35"/>
      <p:italic r:id="rId36"/>
      <p:boldItalic r:id="rId37"/>
    </p:embeddedFont>
    <p:embeddedFont>
      <p:font typeface="Albert Sans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42" roundtripDataSignature="AMtx7mgi5AzdoDaD6vdBswwBmPHtC5iz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lbertSans-italic.fntdata"/><Relationship Id="rId20" Type="http://schemas.openxmlformats.org/officeDocument/2006/relationships/slide" Target="slides/slide15.xml"/><Relationship Id="rId42" Type="http://customschemas.google.com/relationships/presentationmetadata" Target="metadata"/><Relationship Id="rId41" Type="http://schemas.openxmlformats.org/officeDocument/2006/relationships/font" Target="fonts/AlbertSans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GolosText-bold.fntdata"/><Relationship Id="rId25" Type="http://schemas.openxmlformats.org/officeDocument/2006/relationships/font" Target="fonts/GolosText-regular.fntdata"/><Relationship Id="rId28" Type="http://schemas.openxmlformats.org/officeDocument/2006/relationships/font" Target="fonts/Anaheim-bold.fntdata"/><Relationship Id="rId27" Type="http://schemas.openxmlformats.org/officeDocument/2006/relationships/font" Target="fonts/Anahei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ebasNeu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lbertSansExtraLight-bold.fntdata"/><Relationship Id="rId30" Type="http://schemas.openxmlformats.org/officeDocument/2006/relationships/font" Target="fonts/AlbertSansExtraLight-regular.fntdata"/><Relationship Id="rId11" Type="http://schemas.openxmlformats.org/officeDocument/2006/relationships/slide" Target="slides/slide6.xml"/><Relationship Id="rId33" Type="http://schemas.openxmlformats.org/officeDocument/2006/relationships/font" Target="fonts/AlbertSansExtraLight-boldItalic.fntdata"/><Relationship Id="rId10" Type="http://schemas.openxmlformats.org/officeDocument/2006/relationships/slide" Target="slides/slide5.xml"/><Relationship Id="rId32" Type="http://schemas.openxmlformats.org/officeDocument/2006/relationships/font" Target="fonts/AlbertSansExtraLight-italic.fntdata"/><Relationship Id="rId13" Type="http://schemas.openxmlformats.org/officeDocument/2006/relationships/slide" Target="slides/slide8.xml"/><Relationship Id="rId35" Type="http://schemas.openxmlformats.org/officeDocument/2006/relationships/font" Target="fonts/Epilogue-bold.fntdata"/><Relationship Id="rId12" Type="http://schemas.openxmlformats.org/officeDocument/2006/relationships/slide" Target="slides/slide7.xml"/><Relationship Id="rId34" Type="http://schemas.openxmlformats.org/officeDocument/2006/relationships/font" Target="fonts/Epilogue-regular.fntdata"/><Relationship Id="rId15" Type="http://schemas.openxmlformats.org/officeDocument/2006/relationships/slide" Target="slides/slide10.xml"/><Relationship Id="rId37" Type="http://schemas.openxmlformats.org/officeDocument/2006/relationships/font" Target="fonts/Epilogue-boldItalic.fntdata"/><Relationship Id="rId14" Type="http://schemas.openxmlformats.org/officeDocument/2006/relationships/slide" Target="slides/slide9.xml"/><Relationship Id="rId36" Type="http://schemas.openxmlformats.org/officeDocument/2006/relationships/font" Target="fonts/Epilogue-italic.fntdata"/><Relationship Id="rId17" Type="http://schemas.openxmlformats.org/officeDocument/2006/relationships/slide" Target="slides/slide12.xml"/><Relationship Id="rId39" Type="http://schemas.openxmlformats.org/officeDocument/2006/relationships/font" Target="fonts/AlbertSans-bold.fntdata"/><Relationship Id="rId16" Type="http://schemas.openxmlformats.org/officeDocument/2006/relationships/slide" Target="slides/slide11.xml"/><Relationship Id="rId38" Type="http://schemas.openxmlformats.org/officeDocument/2006/relationships/font" Target="fonts/AlbertSans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fb365009c0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2fb365009c0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2fb365009c0_2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a4f5f55c6_1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35a4f5f55c6_1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35a4f5f55c6_1_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a4f5f55c6_1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g35a4f5f55c6_1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35a4f5f55c6_1_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a4f5f55c6_1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35a4f5f55c6_1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35a4f5f55c6_1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a4f5f55c6_1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35a4f5f55c6_1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35a4f5f55c6_1_1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5a4f5f55c6_1_1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g35a4f5f55c6_1_1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35a4f5f55c6_1_1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a4f5f55c6_1_1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g35a4f5f55c6_1_1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g35a4f5f55c6_1_1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5a4f5f55c6_1_1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35a4f5f55c6_1_1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g35a4f5f55c6_1_13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a4f5f55c6_1_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g35a4f5f55c6_1_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g35a4f5f55c6_1_1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a4f5f55c6_1_1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g35a4f5f55c6_1_1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2" name="Google Shape;262;g35a4f5f55c6_1_1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a4f5f55c6_1_1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35a4f5f55c6_1_1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g35a4f5f55c6_1_1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7afae512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347afae512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g347afae512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7afae512b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g347afae512b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347afae512b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a4f5f55c6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g35a4f5f55c6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35a4f5f55c6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a4f5f55c6_1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35a4f5f55c6_1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35a4f5f55c6_1_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a4f5f55c6_1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35a4f5f55c6_1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35a4f5f55c6_1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a4f5f55c6_1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35a4f5f55c6_1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35a4f5f55c6_1_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a4f5f55c6_1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35a4f5f55c6_1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35a4f5f55c6_1_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a4f5f55c6_1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35a4f5f55c6_1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35a4f5f55c6_1_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g2fb8feb2df7_1_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2"/>
            <a:ext cx="2182820" cy="109306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g2fb8feb2df7_1_28"/>
          <p:cNvSpPr/>
          <p:nvPr/>
        </p:nvSpPr>
        <p:spPr>
          <a:xfrm rot="10800000">
            <a:off x="484549" y="2412888"/>
            <a:ext cx="609600" cy="609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8" name="Google Shape;18;g2fb8feb2df7_1_28"/>
          <p:cNvSpPr/>
          <p:nvPr/>
        </p:nvSpPr>
        <p:spPr>
          <a:xfrm rot="10800000">
            <a:off x="2182825" y="2760600"/>
            <a:ext cx="261900" cy="261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9" name="Google Shape;19;g2fb8feb2df7_1_28"/>
          <p:cNvSpPr/>
          <p:nvPr/>
        </p:nvSpPr>
        <p:spPr>
          <a:xfrm>
            <a:off x="-152400" y="-1249650"/>
            <a:ext cx="2395800" cy="2342700"/>
          </a:xfrm>
          <a:prstGeom prst="flowChartDelay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0" name="Google Shape;20;g2fb8feb2df7_1_28"/>
          <p:cNvSpPr/>
          <p:nvPr/>
        </p:nvSpPr>
        <p:spPr>
          <a:xfrm>
            <a:off x="1308975" y="502525"/>
            <a:ext cx="1271100" cy="1271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1" name="Google Shape;21;g2fb8feb2df7_1_28"/>
          <p:cNvSpPr txBox="1"/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fb8feb2df7_1_13"/>
          <p:cNvSpPr txBox="1"/>
          <p:nvPr>
            <p:ph idx="1" type="subTitle"/>
          </p:nvPr>
        </p:nvSpPr>
        <p:spPr>
          <a:xfrm>
            <a:off x="1181425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4" name="Google Shape;64;g2fb8feb2df7_1_13"/>
          <p:cNvSpPr txBox="1"/>
          <p:nvPr>
            <p:ph idx="2" type="subTitle"/>
          </p:nvPr>
        </p:nvSpPr>
        <p:spPr>
          <a:xfrm>
            <a:off x="4836300" y="2303125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5" name="Google Shape;65;g2fb8feb2df7_1_13"/>
          <p:cNvSpPr txBox="1"/>
          <p:nvPr>
            <p:ph idx="3" type="subTitle"/>
          </p:nvPr>
        </p:nvSpPr>
        <p:spPr>
          <a:xfrm>
            <a:off x="1181425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2fb8feb2df7_1_13"/>
          <p:cNvSpPr txBox="1"/>
          <p:nvPr>
            <p:ph idx="4" type="subTitle"/>
          </p:nvPr>
        </p:nvSpPr>
        <p:spPr>
          <a:xfrm>
            <a:off x="4836300" y="2917150"/>
            <a:ext cx="29076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2fb8feb2df7_1_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lt1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b8feb2df7_1_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0" name="Google Shape;70;g2fb8feb2df7_1_25"/>
          <p:cNvSpPr txBox="1"/>
          <p:nvPr>
            <p:ph idx="1" type="body"/>
          </p:nvPr>
        </p:nvSpPr>
        <p:spPr>
          <a:xfrm>
            <a:off x="720000" y="1152475"/>
            <a:ext cx="33222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b8feb2df7_1_35"/>
          <p:cNvSpPr txBox="1"/>
          <p:nvPr>
            <p:ph type="title"/>
          </p:nvPr>
        </p:nvSpPr>
        <p:spPr>
          <a:xfrm>
            <a:off x="715100" y="802738"/>
            <a:ext cx="7713900" cy="140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3" name="Google Shape;73;g2fb8feb2df7_1_35"/>
          <p:cNvSpPr txBox="1"/>
          <p:nvPr>
            <p:ph idx="1" type="subTitle"/>
          </p:nvPr>
        </p:nvSpPr>
        <p:spPr>
          <a:xfrm>
            <a:off x="715100" y="2208963"/>
            <a:ext cx="7713900" cy="21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fb8feb2df7_1_38"/>
          <p:cNvSpPr txBox="1"/>
          <p:nvPr>
            <p:ph type="title"/>
          </p:nvPr>
        </p:nvSpPr>
        <p:spPr>
          <a:xfrm>
            <a:off x="715100" y="39683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fb8feb2df7_1_40"/>
          <p:cNvSpPr/>
          <p:nvPr/>
        </p:nvSpPr>
        <p:spPr>
          <a:xfrm rot="5400000">
            <a:off x="6671850" y="-766275"/>
            <a:ext cx="2545500" cy="2747400"/>
          </a:xfrm>
          <a:prstGeom prst="blockArc">
            <a:avLst>
              <a:gd fmla="val 16188227" name="adj1"/>
              <a:gd fmla="val 0" name="adj2"/>
              <a:gd fmla="val 25000" name="adj3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78" name="Google Shape;78;g2fb8feb2df7_1_40"/>
          <p:cNvPicPr preferRelativeResize="0"/>
          <p:nvPr/>
        </p:nvPicPr>
        <p:blipFill rotWithShape="1">
          <a:blip r:embed="rId2">
            <a:alphaModFix amt="19000"/>
          </a:blip>
          <a:srcRect b="15569" l="0" r="0" t="0"/>
          <a:stretch/>
        </p:blipFill>
        <p:spPr>
          <a:xfrm>
            <a:off x="0" y="0"/>
            <a:ext cx="9143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2fb8feb2df7_1_40"/>
          <p:cNvSpPr txBox="1"/>
          <p:nvPr>
            <p:ph hasCustomPrompt="1"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0" name="Google Shape;80;g2fb8feb2df7_1_40"/>
          <p:cNvSpPr txBox="1"/>
          <p:nvPr>
            <p:ph idx="1" type="subTitle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81" name="Google Shape;81;g2fb8feb2df7_1_40"/>
          <p:cNvSpPr/>
          <p:nvPr/>
        </p:nvSpPr>
        <p:spPr>
          <a:xfrm>
            <a:off x="6058799" y="858225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2" name="Google Shape;82;g2fb8feb2df7_1_40"/>
          <p:cNvSpPr/>
          <p:nvPr/>
        </p:nvSpPr>
        <p:spPr>
          <a:xfrm>
            <a:off x="6667200" y="-882675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3" name="Google Shape;83;g2fb8feb2df7_1_40"/>
          <p:cNvSpPr/>
          <p:nvPr/>
        </p:nvSpPr>
        <p:spPr>
          <a:xfrm>
            <a:off x="6944100" y="-605775"/>
            <a:ext cx="1671900" cy="1671900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84" name="Google Shape;84;g2fb8feb2df7_1_40"/>
          <p:cNvSpPr/>
          <p:nvPr/>
        </p:nvSpPr>
        <p:spPr>
          <a:xfrm>
            <a:off x="8428900" y="1606350"/>
            <a:ext cx="372300" cy="3723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_1_1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b8feb2df7_1_57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87" name="Google Shape;87;g2fb8feb2df7_1_57"/>
          <p:cNvSpPr/>
          <p:nvPr/>
        </p:nvSpPr>
        <p:spPr>
          <a:xfrm>
            <a:off x="8663375" y="4521796"/>
            <a:ext cx="173400" cy="17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b8feb2df7_1_60"/>
          <p:cNvSpPr txBox="1"/>
          <p:nvPr>
            <p:ph type="ctrTitle"/>
          </p:nvPr>
        </p:nvSpPr>
        <p:spPr>
          <a:xfrm>
            <a:off x="2808000" y="920875"/>
            <a:ext cx="3528000" cy="95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0" name="Google Shape;90;g2fb8feb2df7_1_60"/>
          <p:cNvSpPr txBox="1"/>
          <p:nvPr>
            <p:ph idx="1" type="subTitle"/>
          </p:nvPr>
        </p:nvSpPr>
        <p:spPr>
          <a:xfrm>
            <a:off x="2808000" y="1799875"/>
            <a:ext cx="3528000" cy="13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_1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fb8feb2df7_1_53"/>
          <p:cNvSpPr/>
          <p:nvPr/>
        </p:nvSpPr>
        <p:spPr>
          <a:xfrm rot="10800000">
            <a:off x="7765025" y="4389863"/>
            <a:ext cx="1630800" cy="1549500"/>
          </a:xfrm>
          <a:prstGeom prst="flowChartDelay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4" name="Google Shape;24;g2fb8feb2df7_1_53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25" name="Google Shape;25;g2fb8feb2df7_1_53"/>
          <p:cNvSpPr/>
          <p:nvPr/>
        </p:nvSpPr>
        <p:spPr>
          <a:xfrm rot="-5400000">
            <a:off x="8652350" y="3912875"/>
            <a:ext cx="835200" cy="8352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6" name="Google Shape;26;g2fb8feb2df7_1_53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2fb8feb2df7_1_63"/>
          <p:cNvSpPr/>
          <p:nvPr/>
        </p:nvSpPr>
        <p:spPr>
          <a:xfrm>
            <a:off x="8086900" y="852100"/>
            <a:ext cx="543600" cy="543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29" name="Google Shape;29;g2fb8feb2df7_1_63"/>
          <p:cNvSpPr/>
          <p:nvPr/>
        </p:nvSpPr>
        <p:spPr>
          <a:xfrm>
            <a:off x="7497699" y="431050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0" name="Google Shape;30;g2fb8feb2df7_1_63"/>
          <p:cNvSpPr/>
          <p:nvPr/>
        </p:nvSpPr>
        <p:spPr>
          <a:xfrm rot="-5400000">
            <a:off x="-821494" y="3835275"/>
            <a:ext cx="2985600" cy="27534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31" name="Google Shape;31;g2fb8feb2df7_1_63"/>
          <p:cNvSpPr/>
          <p:nvPr/>
        </p:nvSpPr>
        <p:spPr>
          <a:xfrm>
            <a:off x="911600" y="3445475"/>
            <a:ext cx="927000" cy="927000"/>
          </a:xfrm>
          <a:prstGeom prst="ellipse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32" name="Google Shape;32;g2fb8feb2df7_1_63" title="Federica_Logo_Square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469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fb8feb2df7_1_19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35" name="Google Shape;35;g2fb8feb2df7_1_19"/>
          <p:cNvSpPr/>
          <p:nvPr/>
        </p:nvSpPr>
        <p:spPr>
          <a:xfrm>
            <a:off x="8103449" y="372663"/>
            <a:ext cx="207900" cy="2079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6" name="Google Shape;36;g2fb8feb2df7_1_19"/>
          <p:cNvSpPr/>
          <p:nvPr/>
        </p:nvSpPr>
        <p:spPr>
          <a:xfrm>
            <a:off x="8788976" y="725950"/>
            <a:ext cx="609600" cy="6096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7" name="Google Shape;37;g2fb8feb2df7_1_19"/>
          <p:cNvSpPr/>
          <p:nvPr/>
        </p:nvSpPr>
        <p:spPr>
          <a:xfrm>
            <a:off x="-613550" y="4230925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38" name="Google Shape;38;g2fb8feb2df7_1_19"/>
          <p:cNvSpPr/>
          <p:nvPr/>
        </p:nvSpPr>
        <p:spPr>
          <a:xfrm>
            <a:off x="-613548" y="3818800"/>
            <a:ext cx="1003200" cy="10032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pic>
        <p:nvPicPr>
          <p:cNvPr id="39" name="Google Shape;39;g2fb8feb2df7_1_19" title="Federica_Logo_Square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5212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fb8feb2df7_1_68"/>
          <p:cNvSpPr/>
          <p:nvPr/>
        </p:nvSpPr>
        <p:spPr>
          <a:xfrm>
            <a:off x="6143025" y="4132580"/>
            <a:ext cx="297600" cy="297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2" name="Google Shape;42;g2fb8feb2df7_1_68"/>
          <p:cNvSpPr/>
          <p:nvPr/>
        </p:nvSpPr>
        <p:spPr>
          <a:xfrm>
            <a:off x="2407125" y="419950"/>
            <a:ext cx="187800" cy="187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3" name="Google Shape;43;g2fb8feb2df7_1_68"/>
          <p:cNvSpPr/>
          <p:nvPr/>
        </p:nvSpPr>
        <p:spPr>
          <a:xfrm>
            <a:off x="-472862" y="-977650"/>
            <a:ext cx="2225700" cy="2225700"/>
          </a:xfrm>
          <a:prstGeom prst="ellipse">
            <a:avLst/>
          </a:prstGeom>
          <a:solidFill>
            <a:srgbClr val="FF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4" name="Google Shape;44;g2fb8feb2df7_1_68"/>
          <p:cNvSpPr/>
          <p:nvPr/>
        </p:nvSpPr>
        <p:spPr>
          <a:xfrm>
            <a:off x="863250" y="932575"/>
            <a:ext cx="568800" cy="5688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5" name="Google Shape;45;g2fb8feb2df7_1_68"/>
          <p:cNvSpPr/>
          <p:nvPr/>
        </p:nvSpPr>
        <p:spPr>
          <a:xfrm rot="-5400000">
            <a:off x="7712249" y="2904675"/>
            <a:ext cx="2985600" cy="27534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46" name="Google Shape;46;g2fb8feb2df7_1_68"/>
          <p:cNvSpPr/>
          <p:nvPr/>
        </p:nvSpPr>
        <p:spPr>
          <a:xfrm>
            <a:off x="7794375" y="2779175"/>
            <a:ext cx="891900" cy="8919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47" name="Google Shape;47;g2fb8feb2df7_1_68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">
    <p:bg>
      <p:bgPr>
        <a:solidFill>
          <a:schemeClr val="lt1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fb8feb2df7_1_49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50" name="Google Shape;50;g2fb8feb2df7_1_49"/>
          <p:cNvSpPr/>
          <p:nvPr/>
        </p:nvSpPr>
        <p:spPr>
          <a:xfrm rot="10800000">
            <a:off x="7799738" y="-766262"/>
            <a:ext cx="1630800" cy="1549500"/>
          </a:xfrm>
          <a:prstGeom prst="flowChartDelay">
            <a:avLst/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51" name="Google Shape;51;g2fb8feb2df7_1_49"/>
          <p:cNvSpPr/>
          <p:nvPr/>
        </p:nvSpPr>
        <p:spPr>
          <a:xfrm>
            <a:off x="8429000" y="535000"/>
            <a:ext cx="372300" cy="372300"/>
          </a:xfrm>
          <a:prstGeom prst="ellipse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fb8feb2df7_1_3"/>
          <p:cNvSpPr txBox="1"/>
          <p:nvPr>
            <p:ph type="ctrTitle"/>
          </p:nvPr>
        </p:nvSpPr>
        <p:spPr>
          <a:xfrm>
            <a:off x="2122950" y="1433100"/>
            <a:ext cx="4898100" cy="18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" name="Google Shape;54;g2fb8feb2df7_1_3"/>
          <p:cNvSpPr txBox="1"/>
          <p:nvPr>
            <p:ph idx="1" type="subTitle"/>
          </p:nvPr>
        </p:nvSpPr>
        <p:spPr>
          <a:xfrm>
            <a:off x="2122950" y="3275700"/>
            <a:ext cx="48981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fb8feb2df7_1_6"/>
          <p:cNvSpPr txBox="1"/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g2fb8feb2df7_1_6"/>
          <p:cNvSpPr txBox="1"/>
          <p:nvPr>
            <p:ph idx="2" type="title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58" name="Google Shape;58;g2fb8feb2df7_1_6"/>
          <p:cNvSpPr txBox="1"/>
          <p:nvPr>
            <p:ph idx="1" type="subTitle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fb8feb2df7_1_10"/>
          <p:cNvSpPr txBox="1"/>
          <p:nvPr>
            <p:ph type="title"/>
          </p:nvPr>
        </p:nvSpPr>
        <p:spPr>
          <a:xfrm>
            <a:off x="715100" y="535000"/>
            <a:ext cx="4278600" cy="1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sz="30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61" name="Google Shape;61;g2fb8feb2df7_1_10"/>
          <p:cNvSpPr txBox="1"/>
          <p:nvPr>
            <p:ph idx="1" type="body"/>
          </p:nvPr>
        </p:nvSpPr>
        <p:spPr>
          <a:xfrm>
            <a:off x="715100" y="1713100"/>
            <a:ext cx="4278600" cy="28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fb8feb2df7_1_0"/>
          <p:cNvSpPr txBox="1"/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b="1" i="0" sz="3000" u="none" cap="none" strike="noStrik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/>
        </p:txBody>
      </p:sp>
      <p:sp>
        <p:nvSpPr>
          <p:cNvPr id="11" name="Google Shape;11;g2fb8feb2df7_1_0"/>
          <p:cNvSpPr txBox="1"/>
          <p:nvPr>
            <p:ph idx="1" type="body"/>
          </p:nvPr>
        </p:nvSpPr>
        <p:spPr>
          <a:xfrm>
            <a:off x="715100" y="1175200"/>
            <a:ext cx="7713900" cy="34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 b="0" i="0" sz="1400" u="none" cap="none" strike="noStrik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  <p:sp>
        <p:nvSpPr>
          <p:cNvPr id="12" name="Google Shape;12;g2fb8feb2df7_1_0"/>
          <p:cNvSpPr txBox="1"/>
          <p:nvPr/>
        </p:nvSpPr>
        <p:spPr>
          <a:xfrm>
            <a:off x="351000" y="4725188"/>
            <a:ext cx="8222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Insegnare con l'AI: Progettazione / 3.</a:t>
            </a:r>
            <a:r>
              <a:rPr lang="en-US" sz="800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3</a:t>
            </a:r>
            <a:r>
              <a:rPr b="0" i="0" lang="en-US" sz="800" u="none" cap="none" strike="noStrike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.1 - </a:t>
            </a:r>
            <a:r>
              <a:rPr lang="en-US" sz="800">
                <a:solidFill>
                  <a:schemeClr val="dk1"/>
                </a:solidFill>
                <a:latin typeface="Albert Sans ExtraLight"/>
                <a:ea typeface="Albert Sans ExtraLight"/>
                <a:cs typeface="Albert Sans ExtraLight"/>
                <a:sym typeface="Albert Sans ExtraLight"/>
              </a:rPr>
              <a:t>AI per la ricerca di fonti</a:t>
            </a:r>
            <a:endParaRPr b="0" i="0" sz="800" u="none" cap="none" strike="noStrike">
              <a:solidFill>
                <a:schemeClr val="dk1"/>
              </a:solidFill>
              <a:latin typeface="Albert Sans ExtraLight"/>
              <a:ea typeface="Albert Sans ExtraLight"/>
              <a:cs typeface="Albert Sans ExtraLight"/>
              <a:sym typeface="Albert Sans ExtraLight"/>
            </a:endParaRPr>
          </a:p>
        </p:txBody>
      </p:sp>
      <p:pic>
        <p:nvPicPr>
          <p:cNvPr id="13" name="Google Shape;13;g2fb8feb2df7_1_0" title="Federica_Logo_Squared.png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5212" y="4433644"/>
            <a:ext cx="557044" cy="55704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g2fb8feb2df7_1_0"/>
          <p:cNvSpPr txBox="1"/>
          <p:nvPr/>
        </p:nvSpPr>
        <p:spPr>
          <a:xfrm>
            <a:off x="8429006" y="4725188"/>
            <a:ext cx="5571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 cap="none" strike="noStrike">
                <a:solidFill>
                  <a:srgbClr val="000000"/>
                </a:solidFill>
                <a:latin typeface="Albert Sans"/>
                <a:ea typeface="Albert Sans"/>
                <a:cs typeface="Albert Sans"/>
                <a:sym typeface="Albert Sans"/>
              </a:rPr>
              <a:t>‹#›</a:t>
            </a:fld>
            <a:endParaRPr b="0" i="0" sz="800" u="none" cap="none" strike="noStrike">
              <a:solidFill>
                <a:srgbClr val="000000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13.png"/><Relationship Id="rId9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Relationship Id="rId4" Type="http://schemas.openxmlformats.org/officeDocument/2006/relationships/image" Target="../media/image13.png"/><Relationship Id="rId9" Type="http://schemas.openxmlformats.org/officeDocument/2006/relationships/image" Target="../media/image5.png"/><Relationship Id="rId5" Type="http://schemas.openxmlformats.org/officeDocument/2006/relationships/image" Target="../media/image10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fb365009c0_2_0"/>
          <p:cNvSpPr txBox="1"/>
          <p:nvPr>
            <p:ph type="title"/>
          </p:nvPr>
        </p:nvSpPr>
        <p:spPr>
          <a:xfrm>
            <a:off x="428400" y="1307100"/>
            <a:ext cx="82872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5100"/>
              <a:t>3.3.1</a:t>
            </a:r>
            <a:br>
              <a:rPr lang="en-US" sz="5100"/>
            </a:br>
            <a:r>
              <a:rPr lang="en-US" sz="4700"/>
              <a:t>AI per la ricerca di fonti</a:t>
            </a:r>
            <a:endParaRPr sz="4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a4f5f55c6_1_85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800"/>
              <a:t>Consensus / Conversare con i risultati</a:t>
            </a:r>
            <a:endParaRPr sz="2800"/>
          </a:p>
        </p:txBody>
      </p:sp>
      <p:pic>
        <p:nvPicPr>
          <p:cNvPr id="188" name="Google Shape;188;g35a4f5f55c6_1_85" title="Schermata 2025-05-19 alle 12.23.2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398" y="1021648"/>
            <a:ext cx="7556901" cy="3555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89" name="Google Shape;189;g35a4f5f55c6_1_85"/>
          <p:cNvSpPr/>
          <p:nvPr/>
        </p:nvSpPr>
        <p:spPr>
          <a:xfrm>
            <a:off x="2489750" y="3770450"/>
            <a:ext cx="3465900" cy="8070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a4f5f55c6_1_93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Piattaforme AI per ricerca documentale</a:t>
            </a:r>
            <a:endParaRPr sz="2800"/>
          </a:p>
        </p:txBody>
      </p:sp>
      <p:sp>
        <p:nvSpPr>
          <p:cNvPr id="196" name="Google Shape;196;g35a4f5f55c6_1_93"/>
          <p:cNvSpPr txBox="1"/>
          <p:nvPr/>
        </p:nvSpPr>
        <p:spPr>
          <a:xfrm>
            <a:off x="629488" y="962150"/>
            <a:ext cx="22152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t/>
            </a:r>
            <a:endParaRPr sz="17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97" name="Google Shape;197;g35a4f5f55c6_1_93"/>
          <p:cNvSpPr/>
          <p:nvPr/>
        </p:nvSpPr>
        <p:spPr>
          <a:xfrm>
            <a:off x="684288" y="1039900"/>
            <a:ext cx="3356100" cy="586800"/>
          </a:xfrm>
          <a:prstGeom prst="roundRect">
            <a:avLst>
              <a:gd fmla="val 16667" name="adj"/>
            </a:avLst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lbert Sans"/>
                <a:ea typeface="Albert Sans"/>
                <a:cs typeface="Albert Sans"/>
                <a:sym typeface="Albert Sans"/>
              </a:rPr>
              <a:t>APP VERTICALI</a:t>
            </a:r>
            <a:endParaRPr b="1" sz="1800">
              <a:solidFill>
                <a:srgbClr val="FFFFFF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98" name="Google Shape;198;g35a4f5f55c6_1_93"/>
          <p:cNvSpPr/>
          <p:nvPr/>
        </p:nvSpPr>
        <p:spPr>
          <a:xfrm>
            <a:off x="4672113" y="1039900"/>
            <a:ext cx="3356100" cy="586800"/>
          </a:xfrm>
          <a:prstGeom prst="roundRect">
            <a:avLst>
              <a:gd fmla="val 16667" name="adj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6"/>
                </a:solidFill>
                <a:latin typeface="Albert Sans"/>
                <a:ea typeface="Albert Sans"/>
                <a:cs typeface="Albert Sans"/>
                <a:sym typeface="Albert Sans"/>
              </a:rPr>
              <a:t>APP GENERALISTE</a:t>
            </a:r>
            <a:br>
              <a:rPr b="1" lang="en-US" sz="1800">
                <a:solidFill>
                  <a:srgbClr val="FFFFFF"/>
                </a:solidFill>
                <a:latin typeface="Albert Sans"/>
                <a:ea typeface="Albert Sans"/>
                <a:cs typeface="Albert Sans"/>
                <a:sym typeface="Albert Sans"/>
              </a:rPr>
            </a:br>
            <a:r>
              <a:rPr lang="en-US" sz="1300">
                <a:solidFill>
                  <a:srgbClr val="FFFFFF"/>
                </a:solidFill>
                <a:latin typeface="Albert Sans"/>
                <a:ea typeface="Albert Sans"/>
                <a:cs typeface="Albert Sans"/>
                <a:sym typeface="Albert Sans"/>
              </a:rPr>
              <a:t>(con funzioni di ricerca online)</a:t>
            </a:r>
            <a:endParaRPr sz="1300">
              <a:solidFill>
                <a:srgbClr val="FFFFFF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199" name="Google Shape;199;g35a4f5f55c6_1_93"/>
          <p:cNvGrpSpPr/>
          <p:nvPr/>
        </p:nvGrpSpPr>
        <p:grpSpPr>
          <a:xfrm>
            <a:off x="889788" y="1707950"/>
            <a:ext cx="2945130" cy="2749300"/>
            <a:chOff x="889788" y="1707950"/>
            <a:chExt cx="2945130" cy="2749300"/>
          </a:xfrm>
        </p:grpSpPr>
        <p:pic>
          <p:nvPicPr>
            <p:cNvPr id="200" name="Google Shape;200;g35a4f5f55c6_1_93" title="image6.1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89788" y="1707950"/>
              <a:ext cx="2945130" cy="2749300"/>
            </a:xfrm>
            <a:prstGeom prst="rect">
              <a:avLst/>
            </a:prstGeom>
            <a:noFill/>
            <a:ln cap="flat" cmpd="sng" w="9525">
              <a:solidFill>
                <a:srgbClr val="00CC99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201" name="Google Shape;201;g35a4f5f55c6_1_93"/>
            <p:cNvPicPr preferRelativeResize="0"/>
            <p:nvPr/>
          </p:nvPicPr>
          <p:blipFill rotWithShape="1">
            <a:blip r:embed="rId4">
              <a:alphaModFix/>
            </a:blip>
            <a:srcRect b="35427" l="24431" r="22675" t="35043"/>
            <a:stretch/>
          </p:blipFill>
          <p:spPr>
            <a:xfrm>
              <a:off x="2673925" y="2108125"/>
              <a:ext cx="1096151" cy="431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g35a4f5f55c6_1_93"/>
            <p:cNvSpPr/>
            <p:nvPr/>
          </p:nvSpPr>
          <p:spPr>
            <a:xfrm>
              <a:off x="1096675" y="2074825"/>
              <a:ext cx="548400" cy="496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pic>
          <p:nvPicPr>
            <p:cNvPr id="203" name="Google Shape;203;g35a4f5f55c6_1_9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3725" y="2170150"/>
              <a:ext cx="814763" cy="19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4" name="Google Shape;204;g35a4f5f55c6_1_93"/>
          <p:cNvGrpSpPr/>
          <p:nvPr/>
        </p:nvGrpSpPr>
        <p:grpSpPr>
          <a:xfrm>
            <a:off x="4877625" y="1713550"/>
            <a:ext cx="2945100" cy="2738100"/>
            <a:chOff x="4877625" y="1713550"/>
            <a:chExt cx="2945100" cy="2738100"/>
          </a:xfrm>
        </p:grpSpPr>
        <p:sp>
          <p:nvSpPr>
            <p:cNvPr id="205" name="Google Shape;205;g35a4f5f55c6_1_93"/>
            <p:cNvSpPr/>
            <p:nvPr/>
          </p:nvSpPr>
          <p:spPr>
            <a:xfrm>
              <a:off x="4877625" y="1713550"/>
              <a:ext cx="2945100" cy="273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66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pic>
          <p:nvPicPr>
            <p:cNvPr id="206" name="Google Shape;206;g35a4f5f55c6_1_9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706900" y="2293728"/>
              <a:ext cx="1286543" cy="47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g35a4f5f55c6_1_93"/>
            <p:cNvPicPr preferRelativeResize="0"/>
            <p:nvPr/>
          </p:nvPicPr>
          <p:blipFill rotWithShape="1">
            <a:blip r:embed="rId7">
              <a:alphaModFix/>
            </a:blip>
            <a:srcRect b="31238" l="5909" r="2607" t="30153"/>
            <a:stretch/>
          </p:blipFill>
          <p:spPr>
            <a:xfrm>
              <a:off x="5564173" y="2939156"/>
              <a:ext cx="1571997" cy="4146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g35a4f5f55c6_1_9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706288" y="3422596"/>
              <a:ext cx="1287775" cy="368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g35a4f5f55c6_1_9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617934" y="1863449"/>
              <a:ext cx="1464497" cy="368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g35a4f5f55c6_1_93"/>
            <p:cNvPicPr preferRelativeResize="0"/>
            <p:nvPr/>
          </p:nvPicPr>
          <p:blipFill rotWithShape="1">
            <a:blip r:embed="rId10">
              <a:alphaModFix/>
            </a:blip>
            <a:srcRect b="37101" l="10059" r="9593" t="35525"/>
            <a:stretch/>
          </p:blipFill>
          <p:spPr>
            <a:xfrm>
              <a:off x="5628875" y="3912150"/>
              <a:ext cx="1442624" cy="3688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a4f5f55c6_1_20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App Generaliste</a:t>
            </a:r>
            <a:r>
              <a:rPr lang="en-US" sz="2800"/>
              <a:t> / Perplexity</a:t>
            </a:r>
            <a:endParaRPr sz="2800"/>
          </a:p>
        </p:txBody>
      </p:sp>
      <p:pic>
        <p:nvPicPr>
          <p:cNvPr id="217" name="Google Shape;217;g35a4f5f55c6_1_20" title="Schermata 2025-05-19 alle 12.27.3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900" y="1162713"/>
            <a:ext cx="8356199" cy="28180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a4f5f55c6_1_114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Perplexity / Ricerca di base e avanzata</a:t>
            </a:r>
            <a:endParaRPr sz="2800"/>
          </a:p>
        </p:txBody>
      </p:sp>
      <p:pic>
        <p:nvPicPr>
          <p:cNvPr id="224" name="Google Shape;224;g35a4f5f55c6_1_114" title="Schermata 2025-05-19 alle 12.28.1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463" y="885825"/>
            <a:ext cx="7077075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35a4f5f55c6_1_114"/>
          <p:cNvSpPr/>
          <p:nvPr/>
        </p:nvSpPr>
        <p:spPr>
          <a:xfrm>
            <a:off x="1773275" y="2328550"/>
            <a:ext cx="1934400" cy="4746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26" name="Google Shape;226;g35a4f5f55c6_1_114"/>
          <p:cNvSpPr/>
          <p:nvPr/>
        </p:nvSpPr>
        <p:spPr>
          <a:xfrm>
            <a:off x="1361450" y="2866075"/>
            <a:ext cx="2731500" cy="13254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a4f5f55c6_1_121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Perplexity / Scelta degli LLM</a:t>
            </a:r>
            <a:endParaRPr sz="2800"/>
          </a:p>
        </p:txBody>
      </p:sp>
      <p:pic>
        <p:nvPicPr>
          <p:cNvPr id="233" name="Google Shape;233;g35a4f5f55c6_1_121" title="Schermata 2025-05-19 alle 12.36.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8750" y="905950"/>
            <a:ext cx="6286500" cy="3724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34" name="Google Shape;234;g35a4f5f55c6_1_121"/>
          <p:cNvSpPr/>
          <p:nvPr/>
        </p:nvSpPr>
        <p:spPr>
          <a:xfrm>
            <a:off x="5660150" y="949325"/>
            <a:ext cx="456600" cy="3495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35" name="Google Shape;235;g35a4f5f55c6_1_121"/>
          <p:cNvSpPr/>
          <p:nvPr/>
        </p:nvSpPr>
        <p:spPr>
          <a:xfrm>
            <a:off x="2785425" y="1298775"/>
            <a:ext cx="3331200" cy="32508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a4f5f55c6_1_127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800"/>
              <a:t>Perplexity / Esempio</a:t>
            </a:r>
            <a:endParaRPr sz="2800"/>
          </a:p>
        </p:txBody>
      </p:sp>
      <p:pic>
        <p:nvPicPr>
          <p:cNvPr id="242" name="Google Shape;242;g35a4f5f55c6_1_127" title="Schermata 2025-05-19 alle 12.36.2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238" y="1435075"/>
            <a:ext cx="7629525" cy="2438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a4f5f55c6_1_132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800"/>
              <a:t>Perplexity / Analisi richiesta e fonti</a:t>
            </a:r>
            <a:endParaRPr sz="2800"/>
          </a:p>
        </p:txBody>
      </p:sp>
      <p:pic>
        <p:nvPicPr>
          <p:cNvPr id="249" name="Google Shape;249;g35a4f5f55c6_1_132" title="Schermata 2025-05-19 alle 12.36.40.png"/>
          <p:cNvPicPr preferRelativeResize="0"/>
          <p:nvPr/>
        </p:nvPicPr>
        <p:blipFill rotWithShape="1">
          <a:blip r:embed="rId3">
            <a:alphaModFix/>
          </a:blip>
          <a:srcRect b="7629" l="0" r="0" t="0"/>
          <a:stretch/>
        </p:blipFill>
        <p:spPr>
          <a:xfrm>
            <a:off x="1952150" y="803150"/>
            <a:ext cx="5239701" cy="3727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a4f5f55c6_1_137"/>
          <p:cNvSpPr txBox="1"/>
          <p:nvPr>
            <p:ph type="title"/>
          </p:nvPr>
        </p:nvSpPr>
        <p:spPr>
          <a:xfrm>
            <a:off x="228600" y="162950"/>
            <a:ext cx="8413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800"/>
              <a:t>Perplexity / Sintesi dei risultati con citazioni</a:t>
            </a:r>
            <a:endParaRPr sz="2800"/>
          </a:p>
        </p:txBody>
      </p:sp>
      <p:pic>
        <p:nvPicPr>
          <p:cNvPr id="256" name="Google Shape;256;g35a4f5f55c6_1_137" title="Schermata 2025-05-19 alle 12.37.24.png"/>
          <p:cNvPicPr preferRelativeResize="0"/>
          <p:nvPr/>
        </p:nvPicPr>
        <p:blipFill rotWithShape="1">
          <a:blip r:embed="rId3">
            <a:alphaModFix/>
          </a:blip>
          <a:srcRect b="19367" l="0" r="0" t="0"/>
          <a:stretch/>
        </p:blipFill>
        <p:spPr>
          <a:xfrm>
            <a:off x="1923550" y="803150"/>
            <a:ext cx="5296900" cy="38192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57" name="Google Shape;257;g35a4f5f55c6_1_137"/>
          <p:cNvSpPr/>
          <p:nvPr/>
        </p:nvSpPr>
        <p:spPr>
          <a:xfrm>
            <a:off x="2400175" y="2874850"/>
            <a:ext cx="2131500" cy="5106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58" name="Google Shape;258;g35a4f5f55c6_1_137"/>
          <p:cNvSpPr/>
          <p:nvPr/>
        </p:nvSpPr>
        <p:spPr>
          <a:xfrm>
            <a:off x="3304725" y="2571750"/>
            <a:ext cx="264300" cy="3030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a4f5f55c6_1_146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800"/>
              <a:t>Perplexity / Tabella di riepilogo</a:t>
            </a:r>
            <a:endParaRPr sz="2800"/>
          </a:p>
        </p:txBody>
      </p:sp>
      <p:pic>
        <p:nvPicPr>
          <p:cNvPr id="265" name="Google Shape;265;g35a4f5f55c6_1_146" title="Schermata 2025-05-19 alle 12.37.44.png"/>
          <p:cNvPicPr preferRelativeResize="0"/>
          <p:nvPr/>
        </p:nvPicPr>
        <p:blipFill rotWithShape="1">
          <a:blip r:embed="rId3">
            <a:alphaModFix/>
          </a:blip>
          <a:srcRect b="13822" l="0" r="0" t="0"/>
          <a:stretch/>
        </p:blipFill>
        <p:spPr>
          <a:xfrm>
            <a:off x="2297975" y="803150"/>
            <a:ext cx="4548049" cy="38339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5a4f5f55c6_1_153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800"/>
              <a:t>Perplexity / Follow-up sulla ricerca</a:t>
            </a:r>
            <a:endParaRPr sz="2800"/>
          </a:p>
        </p:txBody>
      </p:sp>
      <p:pic>
        <p:nvPicPr>
          <p:cNvPr id="272" name="Google Shape;272;g35a4f5f55c6_1_153" title="Schermata 2025-05-19 alle 12.38.10.png"/>
          <p:cNvPicPr preferRelativeResize="0"/>
          <p:nvPr/>
        </p:nvPicPr>
        <p:blipFill rotWithShape="1">
          <a:blip r:embed="rId3">
            <a:alphaModFix/>
          </a:blip>
          <a:srcRect b="0" l="0" r="0" t="24761"/>
          <a:stretch/>
        </p:blipFill>
        <p:spPr>
          <a:xfrm>
            <a:off x="1038501" y="1037025"/>
            <a:ext cx="7067001" cy="33424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73" name="Google Shape;273;g35a4f5f55c6_1_153"/>
          <p:cNvSpPr/>
          <p:nvPr/>
        </p:nvSpPr>
        <p:spPr>
          <a:xfrm>
            <a:off x="1173225" y="1164275"/>
            <a:ext cx="6824400" cy="22122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274" name="Google Shape;274;g35a4f5f55c6_1_153"/>
          <p:cNvSpPr/>
          <p:nvPr/>
        </p:nvSpPr>
        <p:spPr>
          <a:xfrm>
            <a:off x="2068825" y="3877925"/>
            <a:ext cx="5722800" cy="3672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7afae512b_0_0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Esempi di analisi bisogni tramite LLM</a:t>
            </a:r>
            <a:endParaRPr sz="2800"/>
          </a:p>
        </p:txBody>
      </p:sp>
      <p:grpSp>
        <p:nvGrpSpPr>
          <p:cNvPr id="103" name="Google Shape;103;g347afae512b_0_0"/>
          <p:cNvGrpSpPr/>
          <p:nvPr/>
        </p:nvGrpSpPr>
        <p:grpSpPr>
          <a:xfrm>
            <a:off x="360638" y="1661700"/>
            <a:ext cx="2587800" cy="1962150"/>
            <a:chOff x="360638" y="1661700"/>
            <a:chExt cx="2587800" cy="1962150"/>
          </a:xfrm>
        </p:grpSpPr>
        <p:sp>
          <p:nvSpPr>
            <p:cNvPr id="104" name="Google Shape;104;g347afae512b_0_0"/>
            <p:cNvSpPr txBox="1"/>
            <p:nvPr/>
          </p:nvSpPr>
          <p:spPr>
            <a:xfrm>
              <a:off x="360638" y="2876550"/>
              <a:ext cx="25878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Identificazione</a:t>
              </a:r>
              <a:b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Documenti</a:t>
              </a:r>
              <a:endParaRPr/>
            </a:p>
          </p:txBody>
        </p:sp>
        <p:pic>
          <p:nvPicPr>
            <p:cNvPr id="105" name="Google Shape;105;g347afae512b_0_0" title="search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17525" y="1661700"/>
              <a:ext cx="1214850" cy="1214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" name="Google Shape;106;g347afae512b_0_0"/>
          <p:cNvGrpSpPr/>
          <p:nvPr/>
        </p:nvGrpSpPr>
        <p:grpSpPr>
          <a:xfrm>
            <a:off x="3278550" y="1661700"/>
            <a:ext cx="2586900" cy="1962150"/>
            <a:chOff x="3278550" y="1661700"/>
            <a:chExt cx="2586900" cy="1962150"/>
          </a:xfrm>
        </p:grpSpPr>
        <p:sp>
          <p:nvSpPr>
            <p:cNvPr id="107" name="Google Shape;107;g347afae512b_0_0"/>
            <p:cNvSpPr txBox="1"/>
            <p:nvPr/>
          </p:nvSpPr>
          <p:spPr>
            <a:xfrm>
              <a:off x="3278550" y="2876550"/>
              <a:ext cx="25869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Individuazione</a:t>
              </a:r>
              <a:b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Insights</a:t>
              </a:r>
              <a:endParaRPr b="1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pic>
          <p:nvPicPr>
            <p:cNvPr id="108" name="Google Shape;108;g347afae512b_0_0" title="evaluat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64575" y="1661700"/>
              <a:ext cx="1214850" cy="1214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" name="Google Shape;109;g347afae512b_0_0"/>
          <p:cNvGrpSpPr/>
          <p:nvPr/>
        </p:nvGrpSpPr>
        <p:grpSpPr>
          <a:xfrm>
            <a:off x="6195538" y="1661700"/>
            <a:ext cx="2587800" cy="1962150"/>
            <a:chOff x="6195538" y="1661700"/>
            <a:chExt cx="2587800" cy="1962150"/>
          </a:xfrm>
        </p:grpSpPr>
        <p:sp>
          <p:nvSpPr>
            <p:cNvPr id="110" name="Google Shape;110;g347afae512b_0_0"/>
            <p:cNvSpPr txBox="1"/>
            <p:nvPr/>
          </p:nvSpPr>
          <p:spPr>
            <a:xfrm>
              <a:off x="6195538" y="2876550"/>
              <a:ext cx="2587800" cy="74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300"/>
                </a:spcAft>
                <a:buNone/>
              </a:pP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Organizzazione</a:t>
              </a:r>
              <a:b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</a:br>
              <a:r>
                <a:rPr b="1" lang="en-US" sz="1700">
                  <a:solidFill>
                    <a:schemeClr val="dk1"/>
                  </a:solidFill>
                  <a:latin typeface="Epilogue"/>
                  <a:ea typeface="Epilogue"/>
                  <a:cs typeface="Epilogue"/>
                  <a:sym typeface="Epilogue"/>
                </a:rPr>
                <a:t>Fonti</a:t>
              </a:r>
              <a:endParaRPr b="1" sz="1700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endParaRPr>
            </a:p>
          </p:txBody>
        </p:sp>
        <p:pic>
          <p:nvPicPr>
            <p:cNvPr id="111" name="Google Shape;111;g347afae512b_0_0" title="data-collection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82025" y="1661700"/>
              <a:ext cx="1214850" cy="1214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47afae512b_0_21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Piattaforme AI per ricerca documentale</a:t>
            </a:r>
            <a:endParaRPr sz="2800"/>
          </a:p>
        </p:txBody>
      </p:sp>
      <p:sp>
        <p:nvSpPr>
          <p:cNvPr id="118" name="Google Shape;118;g347afae512b_0_21"/>
          <p:cNvSpPr txBox="1"/>
          <p:nvPr/>
        </p:nvSpPr>
        <p:spPr>
          <a:xfrm>
            <a:off x="629488" y="962150"/>
            <a:ext cx="22152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t/>
            </a:r>
            <a:endParaRPr sz="1700"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119" name="Google Shape;119;g347afae512b_0_21"/>
          <p:cNvSpPr/>
          <p:nvPr/>
        </p:nvSpPr>
        <p:spPr>
          <a:xfrm>
            <a:off x="684288" y="1039900"/>
            <a:ext cx="3356100" cy="586800"/>
          </a:xfrm>
          <a:prstGeom prst="roundRect">
            <a:avLst>
              <a:gd fmla="val 16667" name="adj"/>
            </a:avLst>
          </a:prstGeom>
          <a:solidFill>
            <a:srgbClr val="00CC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lbert Sans"/>
                <a:ea typeface="Albert Sans"/>
                <a:cs typeface="Albert Sans"/>
                <a:sym typeface="Albert Sans"/>
              </a:rPr>
              <a:t>APP VERTICALI</a:t>
            </a:r>
            <a:endParaRPr b="1" sz="1800">
              <a:solidFill>
                <a:srgbClr val="FFFFFF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20" name="Google Shape;120;g347afae512b_0_21"/>
          <p:cNvSpPr/>
          <p:nvPr/>
        </p:nvSpPr>
        <p:spPr>
          <a:xfrm>
            <a:off x="4672113" y="1039900"/>
            <a:ext cx="3356100" cy="586800"/>
          </a:xfrm>
          <a:prstGeom prst="roundRect">
            <a:avLst>
              <a:gd fmla="val 16667" name="adj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6"/>
                </a:solidFill>
                <a:latin typeface="Albert Sans"/>
                <a:ea typeface="Albert Sans"/>
                <a:cs typeface="Albert Sans"/>
                <a:sym typeface="Albert Sans"/>
              </a:rPr>
              <a:t>APP GENERALISTE</a:t>
            </a:r>
            <a:br>
              <a:rPr b="1" lang="en-US" sz="1800">
                <a:solidFill>
                  <a:srgbClr val="FFFFFF"/>
                </a:solidFill>
                <a:latin typeface="Albert Sans"/>
                <a:ea typeface="Albert Sans"/>
                <a:cs typeface="Albert Sans"/>
                <a:sym typeface="Albert Sans"/>
              </a:rPr>
            </a:br>
            <a:r>
              <a:rPr lang="en-US" sz="1300">
                <a:solidFill>
                  <a:srgbClr val="FFFFFF"/>
                </a:solidFill>
                <a:latin typeface="Albert Sans"/>
                <a:ea typeface="Albert Sans"/>
                <a:cs typeface="Albert Sans"/>
                <a:sym typeface="Albert Sans"/>
              </a:rPr>
              <a:t>(con funzioni di ricerca online)</a:t>
            </a:r>
            <a:endParaRPr sz="1300">
              <a:solidFill>
                <a:srgbClr val="FFFFFF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121" name="Google Shape;121;g347afae512b_0_21"/>
          <p:cNvGrpSpPr/>
          <p:nvPr/>
        </p:nvGrpSpPr>
        <p:grpSpPr>
          <a:xfrm>
            <a:off x="889788" y="1707950"/>
            <a:ext cx="2945130" cy="2749300"/>
            <a:chOff x="889788" y="1707950"/>
            <a:chExt cx="2945130" cy="2749300"/>
          </a:xfrm>
        </p:grpSpPr>
        <p:pic>
          <p:nvPicPr>
            <p:cNvPr id="122" name="Google Shape;122;g347afae512b_0_21" title="image6.1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89788" y="1707950"/>
              <a:ext cx="2945130" cy="2749300"/>
            </a:xfrm>
            <a:prstGeom prst="rect">
              <a:avLst/>
            </a:prstGeom>
            <a:noFill/>
            <a:ln cap="flat" cmpd="sng" w="9525">
              <a:solidFill>
                <a:srgbClr val="00CC99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23" name="Google Shape;123;g347afae512b_0_21"/>
            <p:cNvPicPr preferRelativeResize="0"/>
            <p:nvPr/>
          </p:nvPicPr>
          <p:blipFill rotWithShape="1">
            <a:blip r:embed="rId4">
              <a:alphaModFix/>
            </a:blip>
            <a:srcRect b="35427" l="24431" r="22675" t="35043"/>
            <a:stretch/>
          </p:blipFill>
          <p:spPr>
            <a:xfrm>
              <a:off x="2673925" y="2108125"/>
              <a:ext cx="1096151" cy="431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g347afae512b_0_21"/>
            <p:cNvSpPr/>
            <p:nvPr/>
          </p:nvSpPr>
          <p:spPr>
            <a:xfrm>
              <a:off x="1096675" y="2074825"/>
              <a:ext cx="548400" cy="496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pic>
          <p:nvPicPr>
            <p:cNvPr id="125" name="Google Shape;125;g347afae512b_0_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23725" y="2170150"/>
              <a:ext cx="814763" cy="194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6" name="Google Shape;126;g347afae512b_0_21"/>
          <p:cNvGrpSpPr/>
          <p:nvPr/>
        </p:nvGrpSpPr>
        <p:grpSpPr>
          <a:xfrm>
            <a:off x="4877625" y="1713550"/>
            <a:ext cx="2945100" cy="2738100"/>
            <a:chOff x="4877625" y="1713550"/>
            <a:chExt cx="2945100" cy="2738100"/>
          </a:xfrm>
        </p:grpSpPr>
        <p:sp>
          <p:nvSpPr>
            <p:cNvPr id="127" name="Google Shape;127;g347afae512b_0_21"/>
            <p:cNvSpPr/>
            <p:nvPr/>
          </p:nvSpPr>
          <p:spPr>
            <a:xfrm>
              <a:off x="4877625" y="1713550"/>
              <a:ext cx="2945100" cy="273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0066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lbert Sans"/>
                <a:ea typeface="Albert Sans"/>
                <a:cs typeface="Albert Sans"/>
                <a:sym typeface="Albert Sans"/>
              </a:endParaRPr>
            </a:p>
          </p:txBody>
        </p:sp>
        <p:pic>
          <p:nvPicPr>
            <p:cNvPr id="128" name="Google Shape;128;g347afae512b_0_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706900" y="2293728"/>
              <a:ext cx="1286543" cy="47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g347afae512b_0_21"/>
            <p:cNvPicPr preferRelativeResize="0"/>
            <p:nvPr/>
          </p:nvPicPr>
          <p:blipFill rotWithShape="1">
            <a:blip r:embed="rId7">
              <a:alphaModFix/>
            </a:blip>
            <a:srcRect b="31238" l="5909" r="2607" t="30153"/>
            <a:stretch/>
          </p:blipFill>
          <p:spPr>
            <a:xfrm>
              <a:off x="5564173" y="2939156"/>
              <a:ext cx="1571997" cy="4146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g347afae512b_0_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706288" y="3422596"/>
              <a:ext cx="1287775" cy="368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g347afae512b_0_2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617934" y="1863449"/>
              <a:ext cx="1464497" cy="368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g347afae512b_0_21"/>
            <p:cNvPicPr preferRelativeResize="0"/>
            <p:nvPr/>
          </p:nvPicPr>
          <p:blipFill rotWithShape="1">
            <a:blip r:embed="rId10">
              <a:alphaModFix/>
            </a:blip>
            <a:srcRect b="37101" l="10059" r="9593" t="35525"/>
            <a:stretch/>
          </p:blipFill>
          <p:spPr>
            <a:xfrm>
              <a:off x="5628875" y="3912150"/>
              <a:ext cx="1442624" cy="3688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a4f5f55c6_1_0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App Verticali / Consensus</a:t>
            </a:r>
            <a:endParaRPr sz="2800"/>
          </a:p>
        </p:txBody>
      </p:sp>
      <p:pic>
        <p:nvPicPr>
          <p:cNvPr id="139" name="Google Shape;139;g35a4f5f55c6_1_0" title="Schermata 2025-05-19 alle 12.18.45.png"/>
          <p:cNvPicPr preferRelativeResize="0"/>
          <p:nvPr/>
        </p:nvPicPr>
        <p:blipFill rotWithShape="1">
          <a:blip r:embed="rId3">
            <a:alphaModFix/>
          </a:blip>
          <a:srcRect b="18692" l="0" r="0" t="0"/>
          <a:stretch/>
        </p:blipFill>
        <p:spPr>
          <a:xfrm>
            <a:off x="1194550" y="910350"/>
            <a:ext cx="6754900" cy="3570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5a4f5f55c6_1_40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App Verticali / Consensus</a:t>
            </a:r>
            <a:endParaRPr sz="2800"/>
          </a:p>
        </p:txBody>
      </p:sp>
      <p:pic>
        <p:nvPicPr>
          <p:cNvPr id="146" name="Google Shape;146;g35a4f5f55c6_1_40" title="Schermata 2025-05-19 alle 12.20.12.png"/>
          <p:cNvPicPr preferRelativeResize="0"/>
          <p:nvPr/>
        </p:nvPicPr>
        <p:blipFill rotWithShape="1">
          <a:blip r:embed="rId3">
            <a:alphaModFix/>
          </a:blip>
          <a:srcRect b="45737" l="0" r="0" t="0"/>
          <a:stretch/>
        </p:blipFill>
        <p:spPr>
          <a:xfrm>
            <a:off x="709200" y="1304849"/>
            <a:ext cx="7725601" cy="2533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7" name="Google Shape;147;g35a4f5f55c6_1_40"/>
          <p:cNvSpPr/>
          <p:nvPr/>
        </p:nvSpPr>
        <p:spPr>
          <a:xfrm>
            <a:off x="1343550" y="2704850"/>
            <a:ext cx="2203200" cy="10746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a4f5f55c6_1_45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Consensus</a:t>
            </a:r>
            <a:r>
              <a:rPr lang="en-US" sz="2800"/>
              <a:t> / Sintesi e citazioni</a:t>
            </a:r>
            <a:endParaRPr sz="2800"/>
          </a:p>
        </p:txBody>
      </p:sp>
      <p:pic>
        <p:nvPicPr>
          <p:cNvPr id="154" name="Google Shape;154;g35a4f5f55c6_1_45" title="Schermata 2025-05-19 alle 12.44.5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8575" y="803150"/>
            <a:ext cx="5626849" cy="38969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55" name="Google Shape;155;g35a4f5f55c6_1_45"/>
          <p:cNvSpPr/>
          <p:nvPr/>
        </p:nvSpPr>
        <p:spPr>
          <a:xfrm>
            <a:off x="5060100" y="1047850"/>
            <a:ext cx="2203200" cy="10746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56" name="Google Shape;156;g35a4f5f55c6_1_45"/>
          <p:cNvSpPr/>
          <p:nvPr/>
        </p:nvSpPr>
        <p:spPr>
          <a:xfrm>
            <a:off x="6036300" y="2176275"/>
            <a:ext cx="165600" cy="1611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a4f5f55c6_1_65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Consensus / Elenco dei risultati</a:t>
            </a:r>
            <a:endParaRPr sz="2800"/>
          </a:p>
        </p:txBody>
      </p:sp>
      <p:pic>
        <p:nvPicPr>
          <p:cNvPr id="163" name="Google Shape;163;g35a4f5f55c6_1_65" title="Schermata 2025-05-19 alle 12.22.2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413" y="803150"/>
            <a:ext cx="6289174" cy="37440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64" name="Google Shape;164;g35a4f5f55c6_1_65"/>
          <p:cNvSpPr/>
          <p:nvPr/>
        </p:nvSpPr>
        <p:spPr>
          <a:xfrm>
            <a:off x="1468775" y="1191150"/>
            <a:ext cx="6036300" cy="9405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65" name="Google Shape;165;g35a4f5f55c6_1_65"/>
          <p:cNvSpPr/>
          <p:nvPr/>
        </p:nvSpPr>
        <p:spPr>
          <a:xfrm>
            <a:off x="1468775" y="2480950"/>
            <a:ext cx="6036300" cy="4296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a4f5f55c6_1_77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800"/>
              <a:t>Consensus / Filtri di ricerca</a:t>
            </a:r>
            <a:endParaRPr sz="2800"/>
          </a:p>
        </p:txBody>
      </p:sp>
      <p:pic>
        <p:nvPicPr>
          <p:cNvPr id="172" name="Google Shape;172;g35a4f5f55c6_1_77" title="Schermata 2025-05-19 alle 12.22.47.png"/>
          <p:cNvPicPr preferRelativeResize="0"/>
          <p:nvPr/>
        </p:nvPicPr>
        <p:blipFill rotWithShape="1">
          <a:blip r:embed="rId3">
            <a:alphaModFix/>
          </a:blip>
          <a:srcRect b="9682" l="0" r="0" t="0"/>
          <a:stretch/>
        </p:blipFill>
        <p:spPr>
          <a:xfrm>
            <a:off x="1638175" y="1018100"/>
            <a:ext cx="5867651" cy="364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73" name="Google Shape;173;g35a4f5f55c6_1_77"/>
          <p:cNvSpPr/>
          <p:nvPr/>
        </p:nvSpPr>
        <p:spPr>
          <a:xfrm>
            <a:off x="1862825" y="2356950"/>
            <a:ext cx="546300" cy="4296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174" name="Google Shape;174;g35a4f5f55c6_1_77"/>
          <p:cNvSpPr/>
          <p:nvPr/>
        </p:nvSpPr>
        <p:spPr>
          <a:xfrm>
            <a:off x="5508025" y="1018100"/>
            <a:ext cx="1997700" cy="36447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a4f5f55c6_1_50"/>
          <p:cNvSpPr txBox="1"/>
          <p:nvPr>
            <p:ph type="title"/>
          </p:nvPr>
        </p:nvSpPr>
        <p:spPr>
          <a:xfrm>
            <a:off x="228600" y="162950"/>
            <a:ext cx="8200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800"/>
              <a:t>Consensus / Suggerimenti Follow-up</a:t>
            </a:r>
            <a:endParaRPr sz="2800"/>
          </a:p>
        </p:txBody>
      </p:sp>
      <p:pic>
        <p:nvPicPr>
          <p:cNvPr id="181" name="Google Shape;181;g35a4f5f55c6_1_50" title="Schermata 2025-05-19 alle 12.22.1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350" y="1491675"/>
            <a:ext cx="8123300" cy="21601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ean Value Theorem by Slidesgo">
  <a:themeElements>
    <a:clrScheme name="Simple Light">
      <a:dk1>
        <a:srgbClr val="000000"/>
      </a:dk1>
      <a:lt1>
        <a:srgbClr val="EFEFEF"/>
      </a:lt1>
      <a:dk2>
        <a:srgbClr val="F8B546"/>
      </a:dk2>
      <a:lt2>
        <a:srgbClr val="F68D56"/>
      </a:lt2>
      <a:accent1>
        <a:srgbClr val="71DAFD"/>
      </a:accent1>
      <a:accent2>
        <a:srgbClr val="0066CC"/>
      </a:accent2>
      <a:accent3>
        <a:srgbClr val="DD9FE7"/>
      </a:accent3>
      <a:accent4>
        <a:srgbClr val="F578AE"/>
      </a:accent4>
      <a:accent5>
        <a:srgbClr val="666666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2024-07-04T13:00:38Z</dcterms:created>
  <dc:creator>Carlos Delgado Kloos</dc:creator>
</cp:coreProperties>
</file>