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Golos Text"/>
      <p:regular r:id="rId12"/>
      <p:bold r:id="rId13"/>
    </p:embeddedFont>
    <p:embeddedFont>
      <p:font typeface="Anaheim"/>
      <p:regular r:id="rId14"/>
      <p:bold r:id="rId15"/>
    </p:embeddedFont>
    <p:embeddedFont>
      <p:font typeface="Bebas Neue"/>
      <p:regular r:id="rId16"/>
    </p:embeddedFont>
    <p:embeddedFont>
      <p:font typeface="Albert Sans ExtraLight"/>
      <p:regular r:id="rId17"/>
      <p:bold r:id="rId18"/>
      <p:italic r:id="rId19"/>
      <p:boldItalic r:id="rId20"/>
    </p:embeddedFont>
    <p:embeddedFont>
      <p:font typeface="Epilogue"/>
      <p:regular r:id="rId21"/>
      <p:bold r:id="rId22"/>
      <p:italic r:id="rId23"/>
      <p:boldItalic r:id="rId24"/>
    </p:embeddedFont>
    <p:embeddedFont>
      <p:font typeface="Albert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9" roundtripDataSignature="AMtx7miXo9uZLGEOGVJpVfcmbJ3uq7dJ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F96DC5B-B5C0-44FF-8F49-9B12229BEA43}">
  <a:tblStyle styleId="{1F96DC5B-B5C0-44FF-8F49-9B12229BEA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lbertSansExtraLight-boldItalic.fntdata"/><Relationship Id="rId22" Type="http://schemas.openxmlformats.org/officeDocument/2006/relationships/font" Target="fonts/Epilogue-bold.fntdata"/><Relationship Id="rId21" Type="http://schemas.openxmlformats.org/officeDocument/2006/relationships/font" Target="fonts/Epilogue-regular.fntdata"/><Relationship Id="rId24" Type="http://schemas.openxmlformats.org/officeDocument/2006/relationships/font" Target="fonts/Epilogue-boldItalic.fntdata"/><Relationship Id="rId23" Type="http://schemas.openxmlformats.org/officeDocument/2006/relationships/font" Target="fonts/Epilogue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AlbertSans-bold.fntdata"/><Relationship Id="rId25" Type="http://schemas.openxmlformats.org/officeDocument/2006/relationships/font" Target="fonts/AlbertSans-regular.fntdata"/><Relationship Id="rId28" Type="http://schemas.openxmlformats.org/officeDocument/2006/relationships/font" Target="fonts/AlbertSans-boldItalic.fntdata"/><Relationship Id="rId27" Type="http://schemas.openxmlformats.org/officeDocument/2006/relationships/font" Target="fonts/AlbertSans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GolosText-bold.fntdata"/><Relationship Id="rId12" Type="http://schemas.openxmlformats.org/officeDocument/2006/relationships/font" Target="fonts/GolosText-regular.fntdata"/><Relationship Id="rId15" Type="http://schemas.openxmlformats.org/officeDocument/2006/relationships/font" Target="fonts/Anaheim-bold.fntdata"/><Relationship Id="rId14" Type="http://schemas.openxmlformats.org/officeDocument/2006/relationships/font" Target="fonts/Anaheim-regular.fntdata"/><Relationship Id="rId17" Type="http://schemas.openxmlformats.org/officeDocument/2006/relationships/font" Target="fonts/AlbertSansExtraLight-regular.fntdata"/><Relationship Id="rId16" Type="http://schemas.openxmlformats.org/officeDocument/2006/relationships/font" Target="fonts/BebasNeue-regular.fntdata"/><Relationship Id="rId19" Type="http://schemas.openxmlformats.org/officeDocument/2006/relationships/font" Target="fonts/AlbertSansExtraLight-italic.fntdata"/><Relationship Id="rId18" Type="http://schemas.openxmlformats.org/officeDocument/2006/relationships/font" Target="fonts/AlbertSansExtra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fb365009c0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2fb365009c0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g2fb365009c0_2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396d0d528c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3396d0d528c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g3396d0d528c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bb959f15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35bb959f15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g35bb959f15c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bba909615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35bba909615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g35bba909615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dc4a85236_1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dc4a85236_1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35dc4a85236_1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g2fb8feb2df7_1_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2"/>
            <a:ext cx="2182820" cy="109306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g2fb8feb2df7_1_28"/>
          <p:cNvSpPr/>
          <p:nvPr/>
        </p:nvSpPr>
        <p:spPr>
          <a:xfrm rot="10800000">
            <a:off x="484549" y="2412888"/>
            <a:ext cx="609600" cy="609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8" name="Google Shape;18;g2fb8feb2df7_1_28"/>
          <p:cNvSpPr/>
          <p:nvPr/>
        </p:nvSpPr>
        <p:spPr>
          <a:xfrm rot="10800000">
            <a:off x="2182825" y="2760600"/>
            <a:ext cx="261900" cy="261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9" name="Google Shape;19;g2fb8feb2df7_1_28"/>
          <p:cNvSpPr/>
          <p:nvPr/>
        </p:nvSpPr>
        <p:spPr>
          <a:xfrm>
            <a:off x="-152400" y="-1249650"/>
            <a:ext cx="2395800" cy="2342700"/>
          </a:xfrm>
          <a:prstGeom prst="flowChartDelay">
            <a:avLst/>
          </a:prstGeom>
          <a:solidFill>
            <a:srgbClr val="006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0" name="Google Shape;20;g2fb8feb2df7_1_28"/>
          <p:cNvSpPr/>
          <p:nvPr/>
        </p:nvSpPr>
        <p:spPr>
          <a:xfrm>
            <a:off x="1308975" y="502525"/>
            <a:ext cx="1271100" cy="1271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1" name="Google Shape;21;g2fb8feb2df7_1_28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fb8feb2df7_1_13"/>
          <p:cNvSpPr txBox="1"/>
          <p:nvPr>
            <p:ph idx="1" type="subTitle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4" name="Google Shape;64;g2fb8feb2df7_1_13"/>
          <p:cNvSpPr txBox="1"/>
          <p:nvPr>
            <p:ph idx="2" type="subTitle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5" name="Google Shape;65;g2fb8feb2df7_1_13"/>
          <p:cNvSpPr txBox="1"/>
          <p:nvPr>
            <p:ph idx="3" type="subTitle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g2fb8feb2df7_1_13"/>
          <p:cNvSpPr txBox="1"/>
          <p:nvPr>
            <p:ph idx="4" type="subTitle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g2fb8feb2df7_1_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fb8feb2df7_1_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0" name="Google Shape;70;g2fb8feb2df7_1_25"/>
          <p:cNvSpPr txBox="1"/>
          <p:nvPr>
            <p:ph idx="1" type="body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fb8feb2df7_1_35"/>
          <p:cNvSpPr txBox="1"/>
          <p:nvPr>
            <p:ph type="title"/>
          </p:nvPr>
        </p:nvSpPr>
        <p:spPr>
          <a:xfrm>
            <a:off x="715100" y="802738"/>
            <a:ext cx="7713900" cy="140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3" name="Google Shape;73;g2fb8feb2df7_1_35"/>
          <p:cNvSpPr txBox="1"/>
          <p:nvPr>
            <p:ph idx="1" type="subTitle"/>
          </p:nvPr>
        </p:nvSpPr>
        <p:spPr>
          <a:xfrm>
            <a:off x="715100" y="2208963"/>
            <a:ext cx="7713900" cy="21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fb8feb2df7_1_38"/>
          <p:cNvSpPr txBox="1"/>
          <p:nvPr>
            <p:ph type="title"/>
          </p:nvPr>
        </p:nvSpPr>
        <p:spPr>
          <a:xfrm>
            <a:off x="715100" y="39683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fb8feb2df7_1_40"/>
          <p:cNvSpPr/>
          <p:nvPr/>
        </p:nvSpPr>
        <p:spPr>
          <a:xfrm rot="5400000">
            <a:off x="6671850" y="-766275"/>
            <a:ext cx="2545500" cy="2747400"/>
          </a:xfrm>
          <a:prstGeom prst="blockArc">
            <a:avLst>
              <a:gd fmla="val 16188227" name="adj1"/>
              <a:gd fmla="val 0" name="adj2"/>
              <a:gd fmla="val 25000" name="adj3"/>
            </a:avLst>
          </a:prstGeom>
          <a:solidFill>
            <a:srgbClr val="006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78" name="Google Shape;78;g2fb8feb2df7_1_40"/>
          <p:cNvPicPr preferRelativeResize="0"/>
          <p:nvPr/>
        </p:nvPicPr>
        <p:blipFill rotWithShape="1">
          <a:blip r:embed="rId2">
            <a:alphaModFix amt="19000"/>
          </a:blip>
          <a:srcRect b="15569" l="0" r="0" t="0"/>
          <a:stretch/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2fb8feb2df7_1_40"/>
          <p:cNvSpPr txBox="1"/>
          <p:nvPr>
            <p:ph hasCustomPrompt="1" type="title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0" name="Google Shape;80;g2fb8feb2df7_1_40"/>
          <p:cNvSpPr txBox="1"/>
          <p:nvPr>
            <p:ph idx="1" type="subTitle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1" name="Google Shape;81;g2fb8feb2df7_1_40"/>
          <p:cNvSpPr/>
          <p:nvPr/>
        </p:nvSpPr>
        <p:spPr>
          <a:xfrm>
            <a:off x="6058799" y="858225"/>
            <a:ext cx="207900" cy="207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2" name="Google Shape;82;g2fb8feb2df7_1_40"/>
          <p:cNvSpPr/>
          <p:nvPr/>
        </p:nvSpPr>
        <p:spPr>
          <a:xfrm>
            <a:off x="6667200" y="-882675"/>
            <a:ext cx="2225700" cy="2225700"/>
          </a:xfrm>
          <a:prstGeom prst="ellipse">
            <a:avLst/>
          </a:prstGeom>
          <a:solidFill>
            <a:srgbClr val="FF9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3" name="Google Shape;83;g2fb8feb2df7_1_40"/>
          <p:cNvSpPr/>
          <p:nvPr/>
        </p:nvSpPr>
        <p:spPr>
          <a:xfrm>
            <a:off x="6944100" y="-605775"/>
            <a:ext cx="1671900" cy="1671900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4" name="Google Shape;84;g2fb8feb2df7_1_40"/>
          <p:cNvSpPr/>
          <p:nvPr/>
        </p:nvSpPr>
        <p:spPr>
          <a:xfrm>
            <a:off x="8428900" y="1606350"/>
            <a:ext cx="372300" cy="3723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_1_1"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fb8feb2df7_1_57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87" name="Google Shape;87;g2fb8feb2df7_1_57"/>
          <p:cNvSpPr/>
          <p:nvPr/>
        </p:nvSpPr>
        <p:spPr>
          <a:xfrm>
            <a:off x="8663375" y="4521796"/>
            <a:ext cx="173400" cy="17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fb8feb2df7_1_60"/>
          <p:cNvSpPr txBox="1"/>
          <p:nvPr>
            <p:ph type="ctrTitle"/>
          </p:nvPr>
        </p:nvSpPr>
        <p:spPr>
          <a:xfrm>
            <a:off x="2808000" y="920875"/>
            <a:ext cx="3528000" cy="95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0" name="Google Shape;90;g2fb8feb2df7_1_60"/>
          <p:cNvSpPr txBox="1"/>
          <p:nvPr>
            <p:ph idx="1" type="subTitle"/>
          </p:nvPr>
        </p:nvSpPr>
        <p:spPr>
          <a:xfrm>
            <a:off x="2808000" y="1799875"/>
            <a:ext cx="3528000" cy="13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_1"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fb8feb2df7_1_53"/>
          <p:cNvSpPr/>
          <p:nvPr/>
        </p:nvSpPr>
        <p:spPr>
          <a:xfrm rot="10800000">
            <a:off x="7765025" y="4389863"/>
            <a:ext cx="1630800" cy="1549500"/>
          </a:xfrm>
          <a:prstGeom prst="flowChartDelay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4" name="Google Shape;24;g2fb8feb2df7_1_53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25" name="Google Shape;25;g2fb8feb2df7_1_53"/>
          <p:cNvSpPr/>
          <p:nvPr/>
        </p:nvSpPr>
        <p:spPr>
          <a:xfrm rot="-5400000">
            <a:off x="8652350" y="3912875"/>
            <a:ext cx="835200" cy="8352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6" name="Google Shape;26;g2fb8feb2df7_1_53"/>
          <p:cNvSpPr txBox="1"/>
          <p:nvPr/>
        </p:nvSpPr>
        <p:spPr>
          <a:xfrm>
            <a:off x="8429006" y="4725188"/>
            <a:ext cx="5571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000000"/>
                </a:solidFill>
                <a:latin typeface="Albert Sans"/>
                <a:ea typeface="Albert Sans"/>
                <a:cs typeface="Albert Sans"/>
                <a:sym typeface="Albert Sans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2fb8feb2df7_1_63"/>
          <p:cNvSpPr/>
          <p:nvPr/>
        </p:nvSpPr>
        <p:spPr>
          <a:xfrm>
            <a:off x="8086900" y="852100"/>
            <a:ext cx="543600" cy="543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9" name="Google Shape;29;g2fb8feb2df7_1_63"/>
          <p:cNvSpPr/>
          <p:nvPr/>
        </p:nvSpPr>
        <p:spPr>
          <a:xfrm>
            <a:off x="7497699" y="431050"/>
            <a:ext cx="207900" cy="207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0" name="Google Shape;30;g2fb8feb2df7_1_63"/>
          <p:cNvSpPr/>
          <p:nvPr/>
        </p:nvSpPr>
        <p:spPr>
          <a:xfrm rot="-5400000">
            <a:off x="-821494" y="3835275"/>
            <a:ext cx="2985600" cy="2753400"/>
          </a:xfrm>
          <a:prstGeom prst="flowChartDelay">
            <a:avLst/>
          </a:prstGeom>
          <a:solidFill>
            <a:srgbClr val="00CC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1" name="Google Shape;31;g2fb8feb2df7_1_63"/>
          <p:cNvSpPr/>
          <p:nvPr/>
        </p:nvSpPr>
        <p:spPr>
          <a:xfrm>
            <a:off x="911600" y="3445475"/>
            <a:ext cx="927000" cy="927000"/>
          </a:xfrm>
          <a:prstGeom prst="ellipse">
            <a:avLst/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32" name="Google Shape;32;g2fb8feb2df7_1_63" title="Federica_Logo_Squared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469" y="4433644"/>
            <a:ext cx="557044" cy="557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fb8feb2df7_1_19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35" name="Google Shape;35;g2fb8feb2df7_1_19"/>
          <p:cNvSpPr/>
          <p:nvPr/>
        </p:nvSpPr>
        <p:spPr>
          <a:xfrm>
            <a:off x="8103449" y="372663"/>
            <a:ext cx="207900" cy="207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6" name="Google Shape;36;g2fb8feb2df7_1_19"/>
          <p:cNvSpPr/>
          <p:nvPr/>
        </p:nvSpPr>
        <p:spPr>
          <a:xfrm>
            <a:off x="8788976" y="725950"/>
            <a:ext cx="609600" cy="609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7" name="Google Shape;37;g2fb8feb2df7_1_19"/>
          <p:cNvSpPr/>
          <p:nvPr/>
        </p:nvSpPr>
        <p:spPr>
          <a:xfrm>
            <a:off x="-613550" y="4230925"/>
            <a:ext cx="2225700" cy="2225700"/>
          </a:xfrm>
          <a:prstGeom prst="ellipse">
            <a:avLst/>
          </a:prstGeom>
          <a:solidFill>
            <a:srgbClr val="FF9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8" name="Google Shape;38;g2fb8feb2df7_1_19"/>
          <p:cNvSpPr/>
          <p:nvPr/>
        </p:nvSpPr>
        <p:spPr>
          <a:xfrm>
            <a:off x="-613548" y="3818800"/>
            <a:ext cx="1003200" cy="10032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39" name="Google Shape;39;g2fb8feb2df7_1_19" title="Federica_Logo_Squared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5212" y="4433644"/>
            <a:ext cx="557044" cy="557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fb8feb2df7_1_68"/>
          <p:cNvSpPr/>
          <p:nvPr/>
        </p:nvSpPr>
        <p:spPr>
          <a:xfrm>
            <a:off x="6143025" y="4132580"/>
            <a:ext cx="297600" cy="297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2" name="Google Shape;42;g2fb8feb2df7_1_68"/>
          <p:cNvSpPr/>
          <p:nvPr/>
        </p:nvSpPr>
        <p:spPr>
          <a:xfrm>
            <a:off x="2407125" y="419950"/>
            <a:ext cx="187800" cy="187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3" name="Google Shape;43;g2fb8feb2df7_1_68"/>
          <p:cNvSpPr/>
          <p:nvPr/>
        </p:nvSpPr>
        <p:spPr>
          <a:xfrm>
            <a:off x="-472862" y="-977650"/>
            <a:ext cx="2225700" cy="2225700"/>
          </a:xfrm>
          <a:prstGeom prst="ellipse">
            <a:avLst/>
          </a:prstGeom>
          <a:solidFill>
            <a:srgbClr val="FF9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4" name="Google Shape;44;g2fb8feb2df7_1_68"/>
          <p:cNvSpPr/>
          <p:nvPr/>
        </p:nvSpPr>
        <p:spPr>
          <a:xfrm>
            <a:off x="863250" y="932575"/>
            <a:ext cx="568800" cy="5688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5" name="Google Shape;45;g2fb8feb2df7_1_68"/>
          <p:cNvSpPr/>
          <p:nvPr/>
        </p:nvSpPr>
        <p:spPr>
          <a:xfrm rot="-5400000">
            <a:off x="7712249" y="2904675"/>
            <a:ext cx="2985600" cy="2753400"/>
          </a:xfrm>
          <a:prstGeom prst="flowChartDelay">
            <a:avLst/>
          </a:prstGeom>
          <a:solidFill>
            <a:srgbClr val="00CC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46" name="Google Shape;46;g2fb8feb2df7_1_68"/>
          <p:cNvSpPr/>
          <p:nvPr/>
        </p:nvSpPr>
        <p:spPr>
          <a:xfrm>
            <a:off x="7794375" y="2779175"/>
            <a:ext cx="891900" cy="8919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7" name="Google Shape;47;g2fb8feb2df7_1_68"/>
          <p:cNvSpPr txBox="1"/>
          <p:nvPr/>
        </p:nvSpPr>
        <p:spPr>
          <a:xfrm>
            <a:off x="8429006" y="4725188"/>
            <a:ext cx="5571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000000"/>
                </a:solidFill>
                <a:latin typeface="Albert Sans"/>
                <a:ea typeface="Albert Sans"/>
                <a:cs typeface="Albert Sans"/>
                <a:sym typeface="Albert Sans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"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fb8feb2df7_1_49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50" name="Google Shape;50;g2fb8feb2df7_1_49"/>
          <p:cNvSpPr/>
          <p:nvPr/>
        </p:nvSpPr>
        <p:spPr>
          <a:xfrm rot="10800000">
            <a:off x="7799738" y="-766262"/>
            <a:ext cx="1630800" cy="1549500"/>
          </a:xfrm>
          <a:prstGeom prst="flowChartDelay">
            <a:avLst/>
          </a:prstGeom>
          <a:solidFill>
            <a:srgbClr val="00CC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51" name="Google Shape;51;g2fb8feb2df7_1_49"/>
          <p:cNvSpPr/>
          <p:nvPr/>
        </p:nvSpPr>
        <p:spPr>
          <a:xfrm>
            <a:off x="8429000" y="535000"/>
            <a:ext cx="372300" cy="3723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fb8feb2df7_1_3"/>
          <p:cNvSpPr txBox="1"/>
          <p:nvPr>
            <p:ph type="ctrTitle"/>
          </p:nvPr>
        </p:nvSpPr>
        <p:spPr>
          <a:xfrm>
            <a:off x="2122950" y="1433100"/>
            <a:ext cx="4898100" cy="18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4" name="Google Shape;54;g2fb8feb2df7_1_3"/>
          <p:cNvSpPr txBox="1"/>
          <p:nvPr>
            <p:ph idx="1" type="subTitle"/>
          </p:nvPr>
        </p:nvSpPr>
        <p:spPr>
          <a:xfrm>
            <a:off x="2122950" y="3275700"/>
            <a:ext cx="48981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fb8feb2df7_1_6"/>
          <p:cNvSpPr txBox="1"/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7" name="Google Shape;57;g2fb8feb2df7_1_6"/>
          <p:cNvSpPr txBox="1"/>
          <p:nvPr>
            <p:ph idx="2" type="title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58" name="Google Shape;58;g2fb8feb2df7_1_6"/>
          <p:cNvSpPr txBox="1"/>
          <p:nvPr>
            <p:ph idx="1" type="subTitle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fb8feb2df7_1_10"/>
          <p:cNvSpPr txBox="1"/>
          <p:nvPr>
            <p:ph type="title"/>
          </p:nvPr>
        </p:nvSpPr>
        <p:spPr>
          <a:xfrm>
            <a:off x="715100" y="535000"/>
            <a:ext cx="4278600" cy="1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61" name="Google Shape;61;g2fb8feb2df7_1_10"/>
          <p:cNvSpPr txBox="1"/>
          <p:nvPr>
            <p:ph idx="1" type="body"/>
          </p:nvPr>
        </p:nvSpPr>
        <p:spPr>
          <a:xfrm>
            <a:off x="715100" y="1713100"/>
            <a:ext cx="4278600" cy="28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fb8feb2df7_1_0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11" name="Google Shape;11;g2fb8feb2df7_1_0"/>
          <p:cNvSpPr txBox="1"/>
          <p:nvPr>
            <p:ph idx="1" type="body"/>
          </p:nvPr>
        </p:nvSpPr>
        <p:spPr>
          <a:xfrm>
            <a:off x="715100" y="1175200"/>
            <a:ext cx="7713900" cy="3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/>
        </p:txBody>
      </p:sp>
      <p:sp>
        <p:nvSpPr>
          <p:cNvPr id="12" name="Google Shape;12;g2fb8feb2df7_1_0"/>
          <p:cNvSpPr txBox="1"/>
          <p:nvPr/>
        </p:nvSpPr>
        <p:spPr>
          <a:xfrm>
            <a:off x="351000" y="4725188"/>
            <a:ext cx="8222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Insegnare con l'AI: Progettazione / </a:t>
            </a:r>
            <a:r>
              <a:rPr lang="en-US" sz="800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4</a:t>
            </a:r>
            <a:r>
              <a:rPr b="0" i="0" lang="en-US" sz="800" u="none" cap="none" strike="noStrike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.1.1 - </a:t>
            </a:r>
            <a:r>
              <a:rPr lang="en-US" sz="800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Learning objectives</a:t>
            </a:r>
            <a:endParaRPr b="0" i="0" sz="800" u="none" cap="none" strike="noStrike">
              <a:solidFill>
                <a:schemeClr val="dk1"/>
              </a:solidFill>
              <a:latin typeface="Albert Sans ExtraLight"/>
              <a:ea typeface="Albert Sans ExtraLight"/>
              <a:cs typeface="Albert Sans ExtraLight"/>
              <a:sym typeface="Albert Sans ExtraLight"/>
            </a:endParaRPr>
          </a:p>
        </p:txBody>
      </p:sp>
      <p:pic>
        <p:nvPicPr>
          <p:cNvPr id="13" name="Google Shape;13;g2fb8feb2df7_1_0" title="Federica_Logo_Squared.png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15212" y="4433644"/>
            <a:ext cx="557044" cy="55704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g2fb8feb2df7_1_0"/>
          <p:cNvSpPr txBox="1"/>
          <p:nvPr/>
        </p:nvSpPr>
        <p:spPr>
          <a:xfrm>
            <a:off x="8429006" y="4725188"/>
            <a:ext cx="5571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000000"/>
                </a:solidFill>
                <a:latin typeface="Albert Sans"/>
                <a:ea typeface="Albert Sans"/>
                <a:cs typeface="Albert Sans"/>
                <a:sym typeface="Albert Sans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fb365009c0_2_0"/>
          <p:cNvSpPr txBox="1"/>
          <p:nvPr>
            <p:ph type="title"/>
          </p:nvPr>
        </p:nvSpPr>
        <p:spPr>
          <a:xfrm>
            <a:off x="903300" y="1684925"/>
            <a:ext cx="73374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5100"/>
              <a:t>4</a:t>
            </a:r>
            <a:r>
              <a:rPr lang="en-US" sz="5100"/>
              <a:t>.1.1</a:t>
            </a:r>
            <a:br>
              <a:rPr lang="en-US" sz="5100"/>
            </a:br>
            <a:r>
              <a:rPr lang="en-US" sz="5100"/>
              <a:t>Learning objectives</a:t>
            </a:r>
            <a:endParaRPr sz="51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sz="5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396d0d528c_0_5"/>
          <p:cNvSpPr txBox="1"/>
          <p:nvPr/>
        </p:nvSpPr>
        <p:spPr>
          <a:xfrm>
            <a:off x="2249925" y="3095350"/>
            <a:ext cx="4895400" cy="11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There's a S.M.A.R.T. way to write management's goals and objectives,</a:t>
            </a:r>
            <a:r>
              <a:rPr lang="en-US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 1981</a:t>
            </a:r>
            <a:endParaRPr b="0" i="0" sz="1700" u="none" cap="none" strike="noStrike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103" name="Google Shape;103;g3396d0d528c_0_5"/>
          <p:cNvSpPr txBox="1"/>
          <p:nvPr/>
        </p:nvSpPr>
        <p:spPr>
          <a:xfrm>
            <a:off x="913700" y="292575"/>
            <a:ext cx="5133300" cy="8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Modello SMART</a:t>
            </a:r>
            <a:endParaRPr b="1" sz="29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104" name="Google Shape;104;g3396d0d528c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4250" y="1067725"/>
            <a:ext cx="1466900" cy="196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bb959f15c_0_0"/>
          <p:cNvSpPr txBox="1"/>
          <p:nvPr/>
        </p:nvSpPr>
        <p:spPr>
          <a:xfrm>
            <a:off x="694575" y="1218300"/>
            <a:ext cx="7507500" cy="23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Epilogue"/>
              <a:buChar char="⇒"/>
            </a:pPr>
            <a:r>
              <a:rPr b="1" lang="en-US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S</a:t>
            </a:r>
            <a:r>
              <a:rPr lang="en-US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 - Specific (Specifico)</a:t>
            </a:r>
            <a:endParaRPr sz="1700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Epilogue"/>
              <a:buChar char="⇒"/>
            </a:pPr>
            <a:r>
              <a:rPr b="1" lang="en-US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M</a:t>
            </a:r>
            <a:r>
              <a:rPr lang="en-US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 - Measurable (Misurabile)</a:t>
            </a:r>
            <a:endParaRPr sz="1700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Epilogue"/>
              <a:buChar char="⇒"/>
            </a:pPr>
            <a:r>
              <a:rPr b="1" lang="en-US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A</a:t>
            </a:r>
            <a:r>
              <a:rPr lang="en-US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 - Achievable (Raggiungibile)</a:t>
            </a:r>
            <a:endParaRPr sz="1700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Epilogue"/>
              <a:buChar char="⇒"/>
            </a:pPr>
            <a:r>
              <a:rPr b="1" lang="en-US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R</a:t>
            </a:r>
            <a:r>
              <a:rPr lang="en-US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 - Relevant (Rilevante)</a:t>
            </a:r>
            <a:endParaRPr sz="1700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Epilogue"/>
              <a:buChar char="⇒"/>
            </a:pPr>
            <a:r>
              <a:rPr b="1" lang="en-US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T</a:t>
            </a:r>
            <a:r>
              <a:rPr lang="en-US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 - Time based (Basato sul tempo)</a:t>
            </a:r>
            <a:endParaRPr sz="1700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111" name="Google Shape;111;g35bb959f15c_0_0"/>
          <p:cNvSpPr txBox="1"/>
          <p:nvPr/>
        </p:nvSpPr>
        <p:spPr>
          <a:xfrm>
            <a:off x="913700" y="292575"/>
            <a:ext cx="5133300" cy="8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Modello SMART</a:t>
            </a:r>
            <a:endParaRPr b="1" sz="29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bba909615_0_3"/>
          <p:cNvSpPr txBox="1"/>
          <p:nvPr/>
        </p:nvSpPr>
        <p:spPr>
          <a:xfrm>
            <a:off x="913700" y="292575"/>
            <a:ext cx="5133300" cy="8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Obiettivo formativo</a:t>
            </a:r>
            <a:endParaRPr b="1" sz="29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18" name="Google Shape;118;g35bba909615_0_3"/>
          <p:cNvSpPr/>
          <p:nvPr/>
        </p:nvSpPr>
        <p:spPr>
          <a:xfrm>
            <a:off x="2232175" y="1691934"/>
            <a:ext cx="4412700" cy="629400"/>
          </a:xfrm>
          <a:prstGeom prst="roundRect">
            <a:avLst>
              <a:gd fmla="val 16667" name="adj"/>
            </a:avLst>
          </a:prstGeom>
          <a:solidFill>
            <a:srgbClr val="F8B546"/>
          </a:solidFill>
          <a:ln cap="flat" cmpd="sng" w="9525">
            <a:solidFill>
              <a:srgbClr val="F8B5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Epilogue"/>
                <a:ea typeface="Epilogue"/>
                <a:cs typeface="Epilogue"/>
                <a:sym typeface="Epilogue"/>
              </a:rPr>
              <a:t>Intento</a:t>
            </a:r>
            <a:endParaRPr b="1" sz="2000"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119" name="Google Shape;119;g35bba909615_0_3"/>
          <p:cNvSpPr/>
          <p:nvPr/>
        </p:nvSpPr>
        <p:spPr>
          <a:xfrm>
            <a:off x="2232175" y="2450059"/>
            <a:ext cx="4412700" cy="629400"/>
          </a:xfrm>
          <a:prstGeom prst="roundRect">
            <a:avLst>
              <a:gd fmla="val 16667" name="adj"/>
            </a:avLst>
          </a:prstGeom>
          <a:solidFill>
            <a:srgbClr val="0066CC"/>
          </a:solidFill>
          <a:ln cap="flat" cmpd="sng" w="9525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6"/>
                </a:solidFill>
                <a:latin typeface="Epilogue"/>
                <a:ea typeface="Epilogue"/>
                <a:cs typeface="Epilogue"/>
                <a:sym typeface="Epilogue"/>
              </a:rPr>
              <a:t>Cosa</a:t>
            </a:r>
            <a:endParaRPr b="1" sz="2000">
              <a:solidFill>
                <a:schemeClr val="accent6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120" name="Google Shape;120;g35bba909615_0_3"/>
          <p:cNvSpPr/>
          <p:nvPr/>
        </p:nvSpPr>
        <p:spPr>
          <a:xfrm>
            <a:off x="2232175" y="3280034"/>
            <a:ext cx="4412700" cy="629400"/>
          </a:xfrm>
          <a:prstGeom prst="roundRect">
            <a:avLst>
              <a:gd fmla="val 16667" name="adj"/>
            </a:avLst>
          </a:prstGeom>
          <a:solidFill>
            <a:srgbClr val="00CC99"/>
          </a:solidFill>
          <a:ln cap="flat" cmpd="sng" w="9525">
            <a:solidFill>
              <a:srgbClr val="00CC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Epilogue"/>
                <a:ea typeface="Epilogue"/>
                <a:cs typeface="Epilogue"/>
                <a:sym typeface="Epilogue"/>
              </a:rPr>
              <a:t>Come</a:t>
            </a:r>
            <a:endParaRPr b="1" sz="2000">
              <a:latin typeface="Epilogue"/>
              <a:ea typeface="Epilogue"/>
              <a:cs typeface="Epilogue"/>
              <a:sym typeface="Epilog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" name="Google Shape;126;g35dc4a85236_1_3"/>
          <p:cNvGraphicFramePr/>
          <p:nvPr/>
        </p:nvGraphicFramePr>
        <p:xfrm>
          <a:off x="363075" y="1366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{1F96DC5B-B5C0-44FF-8F49-9B12229BEA43}</a:tableStyleId>
              </a:tblPr>
              <a:tblGrid>
                <a:gridCol w="1523500"/>
                <a:gridCol w="6677000"/>
              </a:tblGrid>
              <a:tr h="72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000">
                          <a:solidFill>
                            <a:srgbClr val="FFFFFF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Contestualizzazione</a:t>
                      </a:r>
                      <a:endParaRPr b="1" sz="1000">
                        <a:solidFill>
                          <a:srgbClr val="FFFFFF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B54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Corso di lingua inglese destinato a studenti universitari. </a:t>
                      </a:r>
                      <a:endParaRPr sz="1200"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Il bisogno formativo di questi studenti è migliorare le competenze nella scrittura accademica in inglese. </a:t>
                      </a:r>
                      <a:endParaRPr sz="1200"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2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Richiesta</a:t>
                      </a:r>
                      <a:endParaRPr b="1">
                        <a:solidFill>
                          <a:srgbClr val="FFFFFF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pilogue"/>
                        <a:buChar char="●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Formulazione di e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sempi di obiettivi formativi</a:t>
                      </a:r>
                      <a:endParaRPr sz="12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  <a:p>
                      <a:pPr indent="-30480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pilogue"/>
                        <a:buChar char="●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Indicazione dei vari attributi smart </a:t>
                      </a:r>
                      <a:endParaRPr sz="1200">
                        <a:solidFill>
                          <a:schemeClr val="dk1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  <a:p>
                      <a:pPr indent="-30480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pilogue"/>
                        <a:buChar char="●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Epilogue"/>
                          <a:ea typeface="Epilogue"/>
                          <a:cs typeface="Epilogue"/>
                          <a:sym typeface="Epilogue"/>
                        </a:rPr>
                        <a:t>Spiegazione per ognuno di essi in termini di rilevanza rispetto al bisogno formativo</a:t>
                      </a:r>
                      <a:endParaRPr i="1" sz="1200">
                        <a:solidFill>
                          <a:srgbClr val="000000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0000"/>
                        </a:solidFill>
                        <a:latin typeface="Epilogue"/>
                        <a:ea typeface="Epilogue"/>
                        <a:cs typeface="Epilogue"/>
                        <a:sym typeface="Epilogu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7" name="Google Shape;127;g35dc4a85236_1_3"/>
          <p:cNvSpPr txBox="1"/>
          <p:nvPr/>
        </p:nvSpPr>
        <p:spPr>
          <a:xfrm>
            <a:off x="785375" y="441450"/>
            <a:ext cx="45327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lbert Sans"/>
                <a:ea typeface="Albert Sans"/>
                <a:cs typeface="Albert Sans"/>
                <a:sym typeface="Albert Sans"/>
              </a:rPr>
              <a:t>Esempio 1</a:t>
            </a:r>
            <a:endParaRPr b="1" sz="2400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ean Value Theorem by Slidesgo">
  <a:themeElements>
    <a:clrScheme name="Simple Light">
      <a:dk1>
        <a:srgbClr val="000000"/>
      </a:dk1>
      <a:lt1>
        <a:srgbClr val="EFEFEF"/>
      </a:lt1>
      <a:dk2>
        <a:srgbClr val="F8B546"/>
      </a:dk2>
      <a:lt2>
        <a:srgbClr val="F68D56"/>
      </a:lt2>
      <a:accent1>
        <a:srgbClr val="71DAFD"/>
      </a:accent1>
      <a:accent2>
        <a:srgbClr val="0066CC"/>
      </a:accent2>
      <a:accent3>
        <a:srgbClr val="DD9FE7"/>
      </a:accent3>
      <a:accent4>
        <a:srgbClr val="F578AE"/>
      </a:accent4>
      <a:accent5>
        <a:srgbClr val="666666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2024-07-04T13:00:38Z</dcterms:created>
  <dc:creator>Carlos Delgado Kloos</dc:creator>
</cp:coreProperties>
</file>