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Golos Text"/>
      <p:regular r:id="rId9"/>
      <p:bold r:id="rId10"/>
    </p:embeddedFont>
    <p:embeddedFont>
      <p:font typeface="Anaheim"/>
      <p:regular r:id="rId11"/>
      <p:bold r:id="rId12"/>
    </p:embeddedFont>
    <p:embeddedFont>
      <p:font typeface="Bebas Neue"/>
      <p:regular r:id="rId13"/>
    </p:embeddedFont>
    <p:embeddedFont>
      <p:font typeface="Albert Sans ExtraLight"/>
      <p:regular r:id="rId14"/>
      <p:bold r:id="rId15"/>
      <p:italic r:id="rId16"/>
      <p:boldItalic r:id="rId17"/>
    </p:embeddedFont>
    <p:embeddedFont>
      <p:font typeface="Epilogue"/>
      <p:regular r:id="rId18"/>
      <p:bold r:id="rId19"/>
      <p:italic r:id="rId20"/>
      <p:boldItalic r:id="rId21"/>
    </p:embeddedFont>
    <p:embeddedFont>
      <p:font typeface="Albert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jushXqEpm5Y23qtEWrRCsyjoJ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pilogue-italic.fntdata"/><Relationship Id="rId22" Type="http://schemas.openxmlformats.org/officeDocument/2006/relationships/font" Target="fonts/AlbertSans-regular.fntdata"/><Relationship Id="rId21" Type="http://schemas.openxmlformats.org/officeDocument/2006/relationships/font" Target="fonts/Epilogue-boldItalic.fntdata"/><Relationship Id="rId24" Type="http://schemas.openxmlformats.org/officeDocument/2006/relationships/font" Target="fonts/AlbertSans-italic.fntdata"/><Relationship Id="rId23" Type="http://schemas.openxmlformats.org/officeDocument/2006/relationships/font" Target="fonts/Albert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olosText-regular.fntdata"/><Relationship Id="rId26" Type="http://customschemas.google.com/relationships/presentationmetadata" Target="metadata"/><Relationship Id="rId25" Type="http://schemas.openxmlformats.org/officeDocument/2006/relationships/font" Target="fonts/Albert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naheim-regular.fntdata"/><Relationship Id="rId10" Type="http://schemas.openxmlformats.org/officeDocument/2006/relationships/font" Target="fonts/GolosText-bold.fntdata"/><Relationship Id="rId13" Type="http://schemas.openxmlformats.org/officeDocument/2006/relationships/font" Target="fonts/BebasNeue-regular.fntdata"/><Relationship Id="rId12" Type="http://schemas.openxmlformats.org/officeDocument/2006/relationships/font" Target="fonts/Anaheim-bold.fntdata"/><Relationship Id="rId15" Type="http://schemas.openxmlformats.org/officeDocument/2006/relationships/font" Target="fonts/AlbertSansExtraLight-bold.fntdata"/><Relationship Id="rId14" Type="http://schemas.openxmlformats.org/officeDocument/2006/relationships/font" Target="fonts/AlbertSansExtraLight-regular.fntdata"/><Relationship Id="rId17" Type="http://schemas.openxmlformats.org/officeDocument/2006/relationships/font" Target="fonts/AlbertSansExtraLight-boldItalic.fntdata"/><Relationship Id="rId16" Type="http://schemas.openxmlformats.org/officeDocument/2006/relationships/font" Target="fonts/AlbertSansExtraLight-italic.fntdata"/><Relationship Id="rId19" Type="http://schemas.openxmlformats.org/officeDocument/2006/relationships/font" Target="fonts/Epilogue-bold.fntdata"/><Relationship Id="rId18" Type="http://schemas.openxmlformats.org/officeDocument/2006/relationships/font" Target="fonts/Epilog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a51e1f37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7a51e1f3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7a51e1f3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7a51e1f3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47a51e1f3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47a51e1f37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4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.2.1 -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Co-progettazione Didattica con l'AI</a:t>
            </a:r>
            <a:endParaRPr b="0" i="0" sz="800" u="none" cap="none" strike="noStrike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hatgpt.com/share/67cabf63-ac38-8008-b80f-d54302371d6e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428400" y="1307100"/>
            <a:ext cx="82872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4</a:t>
            </a:r>
            <a:r>
              <a:rPr lang="en-US" sz="5100"/>
              <a:t>.2.1</a:t>
            </a:r>
            <a:br>
              <a:rPr lang="en-US" sz="5100"/>
            </a:br>
            <a:r>
              <a:rPr lang="en-US" sz="4700"/>
              <a:t>Co-progettazione didattica con l'AI</a:t>
            </a:r>
            <a:endParaRPr sz="4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7a51e1f37_0_37"/>
          <p:cNvSpPr txBox="1"/>
          <p:nvPr>
            <p:ph type="title"/>
          </p:nvPr>
        </p:nvSpPr>
        <p:spPr>
          <a:xfrm>
            <a:off x="228600" y="162950"/>
            <a:ext cx="8548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Casi di utilizzo per la progettazione didattica</a:t>
            </a:r>
            <a:endParaRPr sz="2800"/>
          </a:p>
        </p:txBody>
      </p:sp>
      <p:sp>
        <p:nvSpPr>
          <p:cNvPr id="103" name="Google Shape;103;g347a51e1f37_0_37"/>
          <p:cNvSpPr txBox="1"/>
          <p:nvPr/>
        </p:nvSpPr>
        <p:spPr>
          <a:xfrm>
            <a:off x="423450" y="1041375"/>
            <a:ext cx="82971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L’AI può essere un valido assistente in tutte le fasi </a:t>
            </a:r>
            <a:r>
              <a:rPr b="1" lang="en-US" sz="1700">
                <a:latin typeface="Epilogue"/>
                <a:ea typeface="Epilogue"/>
                <a:cs typeface="Epilogue"/>
                <a:sym typeface="Epilogue"/>
              </a:rPr>
              <a:t>dalla macro alla micro progettazione didattica</a:t>
            </a: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 per:</a:t>
            </a:r>
            <a:endParaRPr b="0" i="0" sz="1700" u="none" cap="none" strike="noStrike">
              <a:solidFill>
                <a:srgbClr val="000000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4" name="Google Shape;104;g347a51e1f37_0_37"/>
          <p:cNvSpPr txBox="1"/>
          <p:nvPr/>
        </p:nvSpPr>
        <p:spPr>
          <a:xfrm>
            <a:off x="423450" y="1874775"/>
            <a:ext cx="8297100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6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pilogue"/>
              <a:buChar char="👉"/>
            </a:pPr>
            <a:r>
              <a:rPr b="1" lang="en-US">
                <a:latin typeface="Epilogue"/>
                <a:ea typeface="Epilogue"/>
                <a:cs typeface="Epilogue"/>
                <a:sym typeface="Epilogue"/>
              </a:rPr>
              <a:t>Generare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b="1" lang="en-US">
                <a:latin typeface="Epilogue"/>
                <a:ea typeface="Epilogue"/>
                <a:cs typeface="Epilogue"/>
                <a:sym typeface="Epilogue"/>
              </a:rPr>
              <a:t>syllabus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 e strutturare i contenuti in modo coerente con gli obiettivi formativi.</a:t>
            </a:r>
            <a:endParaRPr>
              <a:latin typeface="Epilogue"/>
              <a:ea typeface="Epilogue"/>
              <a:cs typeface="Epilogue"/>
              <a:sym typeface="Epilogue"/>
            </a:endParaRPr>
          </a:p>
          <a:p>
            <a:pPr indent="-146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pilogue"/>
              <a:buChar char="👉"/>
            </a:pPr>
            <a:r>
              <a:rPr b="1" lang="en-US">
                <a:latin typeface="Epilogue"/>
                <a:ea typeface="Epilogue"/>
                <a:cs typeface="Epilogue"/>
                <a:sym typeface="Epilogue"/>
              </a:rPr>
              <a:t>Personalizzare il progetto didattico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, adattandolo al pubblico di riferimento, 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all’approccio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 didattico, al livello desiderato, alla struttura e alla durata.</a:t>
            </a:r>
            <a:endParaRPr>
              <a:latin typeface="Epilogue"/>
              <a:ea typeface="Epilogue"/>
              <a:cs typeface="Epilogue"/>
              <a:sym typeface="Epilogue"/>
            </a:endParaRPr>
          </a:p>
          <a:p>
            <a:pPr indent="-146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pilogue"/>
              <a:buChar char="👉"/>
            </a:pPr>
            <a:r>
              <a:rPr b="1" lang="en-US">
                <a:latin typeface="Epilogue"/>
                <a:ea typeface="Epilogue"/>
                <a:cs typeface="Epilogue"/>
                <a:sym typeface="Epilogue"/>
              </a:rPr>
              <a:t>Scegliere il formato più adatto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 per i materiali didattici, come video, quiz o mappe concettuali.</a:t>
            </a:r>
            <a:endParaRPr>
              <a:latin typeface="Epilogue"/>
              <a:ea typeface="Epilogue"/>
              <a:cs typeface="Epilogue"/>
              <a:sym typeface="Epilogue"/>
            </a:endParaRPr>
          </a:p>
          <a:p>
            <a:pPr indent="-146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pilogue"/>
              <a:buChar char="👉"/>
            </a:pPr>
            <a:r>
              <a:rPr b="1" lang="en-US">
                <a:latin typeface="Epilogue"/>
                <a:ea typeface="Epilogue"/>
                <a:cs typeface="Epilogue"/>
                <a:sym typeface="Epilogue"/>
              </a:rPr>
              <a:t>Progettare il sistema di valutazione</a:t>
            </a:r>
            <a:r>
              <a:rPr lang="en-US">
                <a:latin typeface="Epilogue"/>
                <a:ea typeface="Epilogue"/>
                <a:cs typeface="Epilogue"/>
                <a:sym typeface="Epilogue"/>
              </a:rPr>
              <a:t>, integrando diversi approcci di assessment.</a:t>
            </a:r>
            <a:endParaRPr b="0" i="0" sz="1700" u="none" cap="none" strike="noStrike">
              <a:solidFill>
                <a:srgbClr val="000000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7a51e1f37_0_3"/>
          <p:cNvSpPr txBox="1"/>
          <p:nvPr>
            <p:ph idx="4294967295" type="title"/>
          </p:nvPr>
        </p:nvSpPr>
        <p:spPr>
          <a:xfrm>
            <a:off x="228600" y="162950"/>
            <a:ext cx="8732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/>
              <a:t>Esempio conversazione progettazione didattica</a:t>
            </a:r>
            <a:endParaRPr sz="2600"/>
          </a:p>
        </p:txBody>
      </p:sp>
      <p:sp>
        <p:nvSpPr>
          <p:cNvPr id="111" name="Google Shape;111;g347a51e1f37_0_3"/>
          <p:cNvSpPr txBox="1"/>
          <p:nvPr/>
        </p:nvSpPr>
        <p:spPr>
          <a:xfrm>
            <a:off x="1102200" y="1433413"/>
            <a:ext cx="3469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🔗"/>
            </a:pPr>
            <a:r>
              <a:rPr b="0" i="0" lang="en-US" sz="1400" u="sng" cap="none" strike="noStrike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3"/>
              </a:rPr>
              <a:t>Vedi conversazione su ChatGPT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12" name="Google Shape;112;g347a51e1f37_0_3" title="qr-code (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225" y="1929550"/>
            <a:ext cx="1569750" cy="15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47a51e1f37_0_3" title="Schermata 2025-04-02 alle 16.37.07.png"/>
          <p:cNvPicPr preferRelativeResize="0"/>
          <p:nvPr/>
        </p:nvPicPr>
        <p:blipFill rotWithShape="1">
          <a:blip r:embed="rId5">
            <a:alphaModFix/>
          </a:blip>
          <a:srcRect b="0" l="0" r="0" t="10586"/>
          <a:stretch/>
        </p:blipFill>
        <p:spPr>
          <a:xfrm>
            <a:off x="5005900" y="1016800"/>
            <a:ext cx="3544601" cy="3395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